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4"/>
  </p:sldMasterIdLst>
  <p:notesMasterIdLst>
    <p:notesMasterId r:id="rId29"/>
  </p:notesMasterIdLst>
  <p:sldIdLst>
    <p:sldId id="256" r:id="rId5"/>
    <p:sldId id="284" r:id="rId6"/>
    <p:sldId id="285" r:id="rId7"/>
    <p:sldId id="267" r:id="rId8"/>
    <p:sldId id="286" r:id="rId9"/>
    <p:sldId id="276" r:id="rId10"/>
    <p:sldId id="277" r:id="rId11"/>
    <p:sldId id="269" r:id="rId12"/>
    <p:sldId id="278" r:id="rId13"/>
    <p:sldId id="270" r:id="rId14"/>
    <p:sldId id="271" r:id="rId15"/>
    <p:sldId id="272" r:id="rId16"/>
    <p:sldId id="273" r:id="rId17"/>
    <p:sldId id="274" r:id="rId18"/>
    <p:sldId id="279" r:id="rId19"/>
    <p:sldId id="280" r:id="rId20"/>
    <p:sldId id="287" r:id="rId21"/>
    <p:sldId id="281" r:id="rId22"/>
    <p:sldId id="282" r:id="rId23"/>
    <p:sldId id="283" r:id="rId24"/>
    <p:sldId id="289" r:id="rId25"/>
    <p:sldId id="290" r:id="rId26"/>
    <p:sldId id="288" r:id="rId27"/>
    <p:sldId id="27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99B67DC-63DF-4A49-BFE1-01F8845C4029}">
          <p14:sldIdLst>
            <p14:sldId id="256"/>
            <p14:sldId id="284"/>
            <p14:sldId id="285"/>
            <p14:sldId id="267"/>
            <p14:sldId id="286"/>
            <p14:sldId id="276"/>
            <p14:sldId id="277"/>
            <p14:sldId id="269"/>
            <p14:sldId id="278"/>
            <p14:sldId id="270"/>
            <p14:sldId id="271"/>
            <p14:sldId id="272"/>
            <p14:sldId id="273"/>
            <p14:sldId id="274"/>
            <p14:sldId id="279"/>
            <p14:sldId id="280"/>
            <p14:sldId id="287"/>
            <p14:sldId id="281"/>
            <p14:sldId id="282"/>
            <p14:sldId id="283"/>
            <p14:sldId id="289"/>
            <p14:sldId id="290"/>
          </p14:sldIdLst>
        </p14:section>
        <p14:section name="Untitled Section" id="{3663BE14-22A9-4A2A-863A-AE8F8D359ECF}">
          <p14:sldIdLst>
            <p14:sldId id="288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ad Amar" initials="EA" lastIdx="2" clrIdx="0">
    <p:extLst>
      <p:ext uri="{19B8F6BF-5375-455C-9EA6-DF929625EA0E}">
        <p15:presenceInfo xmlns:p15="http://schemas.microsoft.com/office/powerpoint/2012/main" userId="S::eladamar@campus.technion.ac.il::b438d274-ca94-4806-b2ab-b4626de9ff6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C2F4"/>
    <a:srgbClr val="9B3580"/>
    <a:srgbClr val="67E7F5"/>
    <a:srgbClr val="9858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137899-AC72-4891-BA6A-A60E9DB84E40}" v="337" dt="2020-02-24T00:53:24.681"/>
    <p1510:client id="{F2462DC4-F465-8D86-783C-BFBE888595B6}" v="26" dt="2020-09-03T12:06:42.572"/>
    <p1510:client id="{FB33299C-DA3D-5F64-20C8-3EE5AF73A516}" v="268" dt="2020-09-09T08:00:49.9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81579" autoAdjust="0"/>
  </p:normalViewPr>
  <p:slideViewPr>
    <p:cSldViewPr snapToGrid="0">
      <p:cViewPr varScale="1">
        <p:scale>
          <a:sx n="93" d="100"/>
          <a:sy n="93" d="100"/>
        </p:scale>
        <p:origin x="4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35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031A80-7E66-4145-8B6F-E5AB90BE9B36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F89EA2-0A4C-4555-8771-722A8D003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612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a little about Fast-</a:t>
            </a:r>
            <a:r>
              <a:rPr lang="en-US" dirty="0" err="1"/>
              <a:t>Scnn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89EA2-0A4C-4555-8771-722A8D00380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96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here image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89EA2-0A4C-4555-8771-722A8D00380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745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add here definition of </a:t>
            </a:r>
            <a:r>
              <a:rPr lang="en-US" dirty="0" err="1"/>
              <a:t>IoU</a:t>
            </a:r>
            <a:r>
              <a:rPr lang="en-US" dirty="0"/>
              <a:t> and Accuracy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89EA2-0A4C-4555-8771-722A8D00380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19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89EA2-0A4C-4555-8771-722A8D00380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94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48E5FD6-F19F-49D1-A053-B3EE0A3002CB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A3B72E90-E8B0-469E-B890-D13291DFE0A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34486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E5FD6-F19F-49D1-A053-B3EE0A3002CB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72E90-E8B0-469E-B890-D13291DFE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772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E5FD6-F19F-49D1-A053-B3EE0A3002CB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72E90-E8B0-469E-B890-D13291DFE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53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E5FD6-F19F-49D1-A053-B3EE0A3002CB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72E90-E8B0-469E-B890-D13291DFE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650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E5FD6-F19F-49D1-A053-B3EE0A3002CB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72E90-E8B0-469E-B890-D13291DFE0A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88957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E5FD6-F19F-49D1-A053-B3EE0A3002CB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72E90-E8B0-469E-B890-D13291DFE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439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E5FD6-F19F-49D1-A053-B3EE0A3002CB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72E90-E8B0-469E-B890-D13291DFE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82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E5FD6-F19F-49D1-A053-B3EE0A3002CB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72E90-E8B0-469E-B890-D13291DFE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289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E5FD6-F19F-49D1-A053-B3EE0A3002CB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72E90-E8B0-469E-B890-D13291DFE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747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E5FD6-F19F-49D1-A053-B3EE0A3002CB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72E90-E8B0-469E-B890-D13291DFE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1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E5FD6-F19F-49D1-A053-B3EE0A3002CB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72E90-E8B0-469E-B890-D13291DFE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9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348E5FD6-F19F-49D1-A053-B3EE0A3002CB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A3B72E90-E8B0-469E-B890-D13291DFE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798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s.anygator.com/article/uber-and-hyundai-team-up-to-put-flying-taxis-in-the-sky__15616055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3" name="Rectangle 53">
            <a:extLst>
              <a:ext uri="{FF2B5EF4-FFF2-40B4-BE49-F238E27FC236}">
                <a16:creationId xmlns:a16="http://schemas.microsoft.com/office/drawing/2014/main" id="{EFAE1C99-F9B1-4DA2-A8F4-7E2AC332F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A3DF87-D786-4B5A-A2ED-84BC448712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206" y="1415303"/>
            <a:ext cx="3565843" cy="2013697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The Oracle</a:t>
            </a:r>
            <a:br>
              <a:rPr lang="en-US" sz="4800" dirty="0"/>
            </a:br>
            <a:br>
              <a:rPr lang="en-US" sz="4800" dirty="0"/>
            </a:br>
            <a:r>
              <a:rPr lang="en-US" sz="2400" dirty="0"/>
              <a:t>Determining Fitness-For-Landing Probabilities</a:t>
            </a:r>
            <a:endParaRPr lang="en-US" sz="4800" dirty="0"/>
          </a:p>
        </p:txBody>
      </p:sp>
      <p:sp>
        <p:nvSpPr>
          <p:cNvPr id="95" name="Rectangle 55">
            <a:extLst>
              <a:ext uri="{FF2B5EF4-FFF2-40B4-BE49-F238E27FC236}">
                <a16:creationId xmlns:a16="http://schemas.microsoft.com/office/drawing/2014/main" id="{484CBAFF-E5CD-4096-AD43-9E24C5E65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3480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EE3E14-5637-4808-8659-A1C9DDEF9CCD}"/>
              </a:ext>
            </a:extLst>
          </p:cNvPr>
          <p:cNvGrpSpPr/>
          <p:nvPr/>
        </p:nvGrpSpPr>
        <p:grpSpPr>
          <a:xfrm>
            <a:off x="4630994" y="10"/>
            <a:ext cx="7118554" cy="6857990"/>
            <a:chOff x="4630994" y="10"/>
            <a:chExt cx="7118554" cy="6857990"/>
          </a:xfrm>
        </p:grpSpPr>
        <p:pic>
          <p:nvPicPr>
            <p:cNvPr id="9" name="Graphic 6">
              <a:extLst>
                <a:ext uri="{FF2B5EF4-FFF2-40B4-BE49-F238E27FC236}">
                  <a16:creationId xmlns:a16="http://schemas.microsoft.com/office/drawing/2014/main" id="{EC6B7925-62A3-4097-BEBD-FCE07D4854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 l="16116" r="6035"/>
            <a:stretch/>
          </p:blipFill>
          <p:spPr>
            <a:xfrm>
              <a:off x="4630994" y="10"/>
              <a:ext cx="7118554" cy="6857990"/>
            </a:xfrm>
            <a:prstGeom prst="rect">
              <a:avLst/>
            </a:prstGeom>
          </p:spPr>
        </p:pic>
        <p:sp>
          <p:nvSpPr>
            <p:cNvPr id="10" name="TextBox 3">
              <a:extLst>
                <a:ext uri="{FF2B5EF4-FFF2-40B4-BE49-F238E27FC236}">
                  <a16:creationId xmlns:a16="http://schemas.microsoft.com/office/drawing/2014/main" id="{6DA931D9-1D3F-4BEC-9E68-1671ECF9E414}"/>
                </a:ext>
              </a:extLst>
            </p:cNvPr>
            <p:cNvSpPr txBox="1"/>
            <p:nvPr/>
          </p:nvSpPr>
          <p:spPr>
            <a:xfrm rot="19359873">
              <a:off x="8029597" y="1982242"/>
              <a:ext cx="1865988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>
                  <a:solidFill>
                    <a:schemeClr val="bg1"/>
                  </a:solidFill>
                  <a:latin typeface="Copperplate Gothic Bold" panose="020E0705020206020404" pitchFamily="34" charset="0"/>
                </a:rPr>
                <a:t>TECHNION</a:t>
              </a:r>
              <a:endParaRPr lang="he-IL" sz="1600" b="1">
                <a:solidFill>
                  <a:schemeClr val="bg1"/>
                </a:solidFill>
                <a:latin typeface="Copperplate Gothic Bold" panose="020E07050202060204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9268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5BD8B46-9A4F-49EE-ABB7-7BB9C6DA4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err="1"/>
              <a:t>BiSeNet</a:t>
            </a:r>
            <a:r>
              <a:rPr lang="en-US" sz="3600" dirty="0"/>
              <a:t>: Bilateral Segmentation Network for Real-time Semantic Segmentation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8015711-FA61-4FD8-8C4A-D161F0C21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model containing 2 paths - one with spatial information, where each convolution is affected by a small number of inputs, and with moderate down sampling, and a context path, with aggressive down sampling. Then they fuse the 2 paths for the prediction.</a:t>
            </a:r>
          </a:p>
        </p:txBody>
      </p:sp>
      <p:pic>
        <p:nvPicPr>
          <p:cNvPr id="5" name="תמונה 4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7AB76D35-5495-431A-9CE1-943CF3EC1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038" y="2992133"/>
            <a:ext cx="4915067" cy="25988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A46CFB-6534-4A6E-9BE2-4655734F4182}"/>
              </a:ext>
            </a:extLst>
          </p:cNvPr>
          <p:cNvSpPr txBox="1"/>
          <p:nvPr/>
        </p:nvSpPr>
        <p:spPr>
          <a:xfrm>
            <a:off x="1215705" y="5816127"/>
            <a:ext cx="97388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Yu, C., Wang, J., Peng, C., Gao, C., Yu, G., &amp; Sang, N. (2018).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Bisenet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Bilateral segmentation network for real-time semantic segmentation. In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European conference on computer vision (ECCV)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325-341).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27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EE08525-FE34-405A-92AD-4B928D106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043018" cy="1325562"/>
          </a:xfrm>
        </p:spPr>
        <p:txBody>
          <a:bodyPr>
            <a:normAutofit/>
          </a:bodyPr>
          <a:lstStyle/>
          <a:p>
            <a:r>
              <a:rPr lang="en-US" sz="3600" dirty="0"/>
              <a:t>Fast-SCNN: Fast Semantic Segmentation Network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730B866-5911-4335-BCEC-FE434FBE5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model first down sample the image to 1:8 resolution feature map. Then using the two-branch approach. One path for feature extraction using depth wise separable convolutions and inverse residual blocks. The second path use simple convolution and then aggregated with the first path.</a:t>
            </a:r>
          </a:p>
        </p:txBody>
      </p:sp>
      <p:pic>
        <p:nvPicPr>
          <p:cNvPr id="7" name="תמונה 6" descr="תמונה שמכילה צילום מסך, צבעוני&#10;&#10;התיאור נוצר באופן אוטומטי">
            <a:extLst>
              <a:ext uri="{FF2B5EF4-FFF2-40B4-BE49-F238E27FC236}">
                <a16:creationId xmlns:a16="http://schemas.microsoft.com/office/drawing/2014/main" id="{073F0624-1B33-4B78-86A0-190E9D3B6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556" y="3394838"/>
            <a:ext cx="6820228" cy="16626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DCD46D-BA68-474E-B2BD-42E5BFB5E23A}"/>
              </a:ext>
            </a:extLst>
          </p:cNvPr>
          <p:cNvSpPr txBox="1"/>
          <p:nvPr/>
        </p:nvSpPr>
        <p:spPr>
          <a:xfrm>
            <a:off x="1261872" y="5403215"/>
            <a:ext cx="9043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Poudel, R. P.,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Liwicki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S., &amp; Cipolla, R. (2019). Fast-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scnn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Fast semantic segmentation network. 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arXiv:1902.04502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643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62778FC-C977-4EA9-84E7-77FDAB5FB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943" y="206734"/>
            <a:ext cx="9692640" cy="1325562"/>
          </a:xfrm>
        </p:spPr>
        <p:txBody>
          <a:bodyPr/>
          <a:lstStyle/>
          <a:p>
            <a:pPr algn="ctr"/>
            <a:r>
              <a:rPr lang="en-US" dirty="0"/>
              <a:t>Reduction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C429FBAA-8A48-45E7-9AE2-606CC6B46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reduction function converts the class probabilities(=output of the semantic segmentation) to safety scores.</a:t>
                </a:r>
              </a:p>
              <a:p>
                <a:pPr marL="274320" lvl="1" indent="0">
                  <a:buNone/>
                </a:pPr>
                <a:r>
                  <a:rPr lang="en-US" dirty="0"/>
                  <a:t>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There are two methods for the reduction function: </a:t>
                </a:r>
                <a:r>
                  <a:rPr lang="en-US" b="1" dirty="0"/>
                  <a:t>threshold</a:t>
                </a:r>
                <a:r>
                  <a:rPr lang="en-US" dirty="0"/>
                  <a:t> and </a:t>
                </a:r>
                <a:r>
                  <a:rPr lang="en-US" b="1" dirty="0"/>
                  <a:t>weighted average</a:t>
                </a:r>
              </a:p>
              <a:p>
                <a:r>
                  <a:rPr lang="en-US" dirty="0"/>
                  <a:t>Kernel smoothing might be applied for averaging the results.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C429FBAA-8A48-45E7-9AE2-606CC6B46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" t="-980" r="-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קבוצה 22">
            <a:extLst>
              <a:ext uri="{FF2B5EF4-FFF2-40B4-BE49-F238E27FC236}">
                <a16:creationId xmlns:a16="http://schemas.microsoft.com/office/drawing/2014/main" id="{ABD3E840-76C5-44EB-AD2F-010B05492AF0}"/>
              </a:ext>
            </a:extLst>
          </p:cNvPr>
          <p:cNvGrpSpPr/>
          <p:nvPr/>
        </p:nvGrpSpPr>
        <p:grpSpPr>
          <a:xfrm>
            <a:off x="1134653" y="3821595"/>
            <a:ext cx="6955106" cy="2621887"/>
            <a:chOff x="1086943" y="4149779"/>
            <a:chExt cx="6955106" cy="2621887"/>
          </a:xfrm>
        </p:grpSpPr>
        <p:grpSp>
          <p:nvGrpSpPr>
            <p:cNvPr id="4" name="קבוצה 3">
              <a:extLst>
                <a:ext uri="{FF2B5EF4-FFF2-40B4-BE49-F238E27FC236}">
                  <a16:creationId xmlns:a16="http://schemas.microsoft.com/office/drawing/2014/main" id="{4CADBD17-3E71-4B32-B866-B33EA2B896CC}"/>
                </a:ext>
              </a:extLst>
            </p:cNvPr>
            <p:cNvGrpSpPr/>
            <p:nvPr/>
          </p:nvGrpSpPr>
          <p:grpSpPr>
            <a:xfrm>
              <a:off x="1086943" y="4149779"/>
              <a:ext cx="6955106" cy="2621887"/>
              <a:chOff x="7087456" y="2664787"/>
              <a:chExt cx="6955106" cy="2621887"/>
            </a:xfrm>
          </p:grpSpPr>
          <p:grpSp>
            <p:nvGrpSpPr>
              <p:cNvPr id="5" name="קבוצה 4">
                <a:extLst>
                  <a:ext uri="{FF2B5EF4-FFF2-40B4-BE49-F238E27FC236}">
                    <a16:creationId xmlns:a16="http://schemas.microsoft.com/office/drawing/2014/main" id="{57AD6492-4340-4555-B7A7-7707195AA302}"/>
                  </a:ext>
                </a:extLst>
              </p:cNvPr>
              <p:cNvGrpSpPr/>
              <p:nvPr/>
            </p:nvGrpSpPr>
            <p:grpSpPr>
              <a:xfrm>
                <a:off x="7140270" y="3047048"/>
                <a:ext cx="6581040" cy="1788332"/>
                <a:chOff x="5414837" y="2616691"/>
                <a:chExt cx="6581040" cy="1788332"/>
              </a:xfrm>
            </p:grpSpPr>
            <p:grpSp>
              <p:nvGrpSpPr>
                <p:cNvPr id="13" name="קבוצה 12">
                  <a:extLst>
                    <a:ext uri="{FF2B5EF4-FFF2-40B4-BE49-F238E27FC236}">
                      <a16:creationId xmlns:a16="http://schemas.microsoft.com/office/drawing/2014/main" id="{2282CAD2-6CB4-46F9-A92D-DCFC541DB39A}"/>
                    </a:ext>
                  </a:extLst>
                </p:cNvPr>
                <p:cNvGrpSpPr/>
                <p:nvPr/>
              </p:nvGrpSpPr>
              <p:grpSpPr>
                <a:xfrm>
                  <a:off x="5414837" y="2616691"/>
                  <a:ext cx="6581040" cy="1788332"/>
                  <a:chOff x="5414837" y="2616691"/>
                  <a:chExt cx="6581040" cy="1788332"/>
                </a:xfrm>
              </p:grpSpPr>
              <p:sp>
                <p:nvSpPr>
                  <p:cNvPr id="18" name="קוביה 17">
                    <a:extLst>
                      <a:ext uri="{FF2B5EF4-FFF2-40B4-BE49-F238E27FC236}">
                        <a16:creationId xmlns:a16="http://schemas.microsoft.com/office/drawing/2014/main" id="{C0C57D4A-D737-4B8D-99FD-A4B5D30CA190}"/>
                      </a:ext>
                    </a:extLst>
                  </p:cNvPr>
                  <p:cNvSpPr/>
                  <p:nvPr/>
                </p:nvSpPr>
                <p:spPr>
                  <a:xfrm rot="10800000" flipH="1" flipV="1">
                    <a:off x="5414837" y="2743199"/>
                    <a:ext cx="564543" cy="1661824"/>
                  </a:xfrm>
                  <a:prstGeom prst="cube">
                    <a:avLst>
                      <a:gd name="adj" fmla="val 63699"/>
                    </a:avLst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קוביה 18">
                    <a:extLst>
                      <a:ext uri="{FF2B5EF4-FFF2-40B4-BE49-F238E27FC236}">
                        <a16:creationId xmlns:a16="http://schemas.microsoft.com/office/drawing/2014/main" id="{0863E048-F1BD-4855-9278-636C1FB5298F}"/>
                      </a:ext>
                    </a:extLst>
                  </p:cNvPr>
                  <p:cNvSpPr/>
                  <p:nvPr/>
                </p:nvSpPr>
                <p:spPr>
                  <a:xfrm rot="10800000" flipH="1" flipV="1">
                    <a:off x="5656030" y="2743199"/>
                    <a:ext cx="564543" cy="1661824"/>
                  </a:xfrm>
                  <a:prstGeom prst="cube">
                    <a:avLst>
                      <a:gd name="adj" fmla="val 63699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" name="קוביה 19">
                    <a:extLst>
                      <a:ext uri="{FF2B5EF4-FFF2-40B4-BE49-F238E27FC236}">
                        <a16:creationId xmlns:a16="http://schemas.microsoft.com/office/drawing/2014/main" id="{154EA43C-5325-4388-B168-D77032181ECD}"/>
                      </a:ext>
                    </a:extLst>
                  </p:cNvPr>
                  <p:cNvSpPr/>
                  <p:nvPr/>
                </p:nvSpPr>
                <p:spPr>
                  <a:xfrm rot="10800000" flipH="1" flipV="1">
                    <a:off x="6597056" y="2743199"/>
                    <a:ext cx="564543" cy="1661824"/>
                  </a:xfrm>
                  <a:prstGeom prst="cube">
                    <a:avLst>
                      <a:gd name="adj" fmla="val 63699"/>
                    </a:avLst>
                  </a:prstGeom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קוביה 30">
                    <a:extLst>
                      <a:ext uri="{FF2B5EF4-FFF2-40B4-BE49-F238E27FC236}">
                        <a16:creationId xmlns:a16="http://schemas.microsoft.com/office/drawing/2014/main" id="{C539AFFD-2071-47B3-8C7A-5A9C146EB39B}"/>
                      </a:ext>
                    </a:extLst>
                  </p:cNvPr>
                  <p:cNvSpPr/>
                  <p:nvPr/>
                </p:nvSpPr>
                <p:spPr>
                  <a:xfrm rot="10800000" flipH="1" flipV="1">
                    <a:off x="11431334" y="2616691"/>
                    <a:ext cx="564543" cy="1661824"/>
                  </a:xfrm>
                  <a:prstGeom prst="cube">
                    <a:avLst>
                      <a:gd name="adj" fmla="val 63699"/>
                    </a:avLst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" name="קבוצה 13">
                  <a:extLst>
                    <a:ext uri="{FF2B5EF4-FFF2-40B4-BE49-F238E27FC236}">
                      <a16:creationId xmlns:a16="http://schemas.microsoft.com/office/drawing/2014/main" id="{B949B624-A180-4600-B2D8-7F36C6C802BE}"/>
                    </a:ext>
                  </a:extLst>
                </p:cNvPr>
                <p:cNvGrpSpPr/>
                <p:nvPr/>
              </p:nvGrpSpPr>
              <p:grpSpPr>
                <a:xfrm>
                  <a:off x="6273384" y="3574111"/>
                  <a:ext cx="270859" cy="55659"/>
                  <a:chOff x="7951304" y="3228230"/>
                  <a:chExt cx="270859" cy="55659"/>
                </a:xfrm>
              </p:grpSpPr>
              <p:sp>
                <p:nvSpPr>
                  <p:cNvPr id="15" name="אליפסה 14">
                    <a:extLst>
                      <a:ext uri="{FF2B5EF4-FFF2-40B4-BE49-F238E27FC236}">
                        <a16:creationId xmlns:a16="http://schemas.microsoft.com/office/drawing/2014/main" id="{CB93EA5A-5A47-45B3-8B25-3D65D0A187B6}"/>
                      </a:ext>
                    </a:extLst>
                  </p:cNvPr>
                  <p:cNvSpPr/>
                  <p:nvPr/>
                </p:nvSpPr>
                <p:spPr>
                  <a:xfrm>
                    <a:off x="7951304" y="3228230"/>
                    <a:ext cx="55659" cy="55659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" name="אליפסה 15">
                    <a:extLst>
                      <a:ext uri="{FF2B5EF4-FFF2-40B4-BE49-F238E27FC236}">
                        <a16:creationId xmlns:a16="http://schemas.microsoft.com/office/drawing/2014/main" id="{5FD8AA16-3049-47F4-A6AE-46FB429EE811}"/>
                      </a:ext>
                    </a:extLst>
                  </p:cNvPr>
                  <p:cNvSpPr/>
                  <p:nvPr/>
                </p:nvSpPr>
                <p:spPr>
                  <a:xfrm>
                    <a:off x="8058904" y="3228230"/>
                    <a:ext cx="55659" cy="55659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" name="אליפסה 16">
                    <a:extLst>
                      <a:ext uri="{FF2B5EF4-FFF2-40B4-BE49-F238E27FC236}">
                        <a16:creationId xmlns:a16="http://schemas.microsoft.com/office/drawing/2014/main" id="{A3B460BD-E7BF-40D6-9883-CA768D9C7F0E}"/>
                      </a:ext>
                    </a:extLst>
                  </p:cNvPr>
                  <p:cNvSpPr/>
                  <p:nvPr/>
                </p:nvSpPr>
                <p:spPr>
                  <a:xfrm>
                    <a:off x="8166504" y="3228230"/>
                    <a:ext cx="55659" cy="55659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6" name="תיבת טקסט 5">
                <a:extLst>
                  <a:ext uri="{FF2B5EF4-FFF2-40B4-BE49-F238E27FC236}">
                    <a16:creationId xmlns:a16="http://schemas.microsoft.com/office/drawing/2014/main" id="{974532E1-246F-45A6-8547-09B66AE52F69}"/>
                  </a:ext>
                </a:extLst>
              </p:cNvPr>
              <p:cNvSpPr txBox="1"/>
              <p:nvPr/>
            </p:nvSpPr>
            <p:spPr>
              <a:xfrm rot="16200000">
                <a:off x="6868147" y="3989213"/>
                <a:ext cx="7156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Class 1</a:t>
                </a:r>
              </a:p>
            </p:txBody>
          </p:sp>
          <p:sp>
            <p:nvSpPr>
              <p:cNvPr id="7" name="תיבת טקסט 6">
                <a:extLst>
                  <a:ext uri="{FF2B5EF4-FFF2-40B4-BE49-F238E27FC236}">
                    <a16:creationId xmlns:a16="http://schemas.microsoft.com/office/drawing/2014/main" id="{923022A2-F171-4A84-9E2A-6476F21D3D67}"/>
                  </a:ext>
                </a:extLst>
              </p:cNvPr>
              <p:cNvSpPr txBox="1"/>
              <p:nvPr/>
            </p:nvSpPr>
            <p:spPr>
              <a:xfrm rot="16200000">
                <a:off x="7107478" y="3989212"/>
                <a:ext cx="7156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Class 2</a:t>
                </a:r>
              </a:p>
            </p:txBody>
          </p:sp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977CA7FA-AE7F-4907-B3C2-ADABF2416319}"/>
                  </a:ext>
                </a:extLst>
              </p:cNvPr>
              <p:cNvSpPr txBox="1"/>
              <p:nvPr/>
            </p:nvSpPr>
            <p:spPr>
              <a:xfrm rot="16200000">
                <a:off x="7989205" y="3937035"/>
                <a:ext cx="81996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Class C</a:t>
                </a:r>
              </a:p>
            </p:txBody>
          </p:sp>
          <p:sp>
            <p:nvSpPr>
              <p:cNvPr id="9" name="תיבת טקסט 8">
                <a:extLst>
                  <a:ext uri="{FF2B5EF4-FFF2-40B4-BE49-F238E27FC236}">
                    <a16:creationId xmlns:a16="http://schemas.microsoft.com/office/drawing/2014/main" id="{F3E4B1A0-63B8-468C-B259-554BB7F9D1FB}"/>
                  </a:ext>
                </a:extLst>
              </p:cNvPr>
              <p:cNvSpPr txBox="1"/>
              <p:nvPr/>
            </p:nvSpPr>
            <p:spPr>
              <a:xfrm>
                <a:off x="8851836" y="3682438"/>
                <a:ext cx="34190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H</a:t>
                </a:r>
                <a:endParaRPr lang="en-US" sz="1600" dirty="0"/>
              </a:p>
            </p:txBody>
          </p:sp>
          <p:sp>
            <p:nvSpPr>
              <p:cNvPr id="10" name="תיבת טקסט 9">
                <a:extLst>
                  <a:ext uri="{FF2B5EF4-FFF2-40B4-BE49-F238E27FC236}">
                    <a16:creationId xmlns:a16="http://schemas.microsoft.com/office/drawing/2014/main" id="{0B7E571E-196B-42DC-A52B-D855D924BD3C}"/>
                  </a:ext>
                </a:extLst>
              </p:cNvPr>
              <p:cNvSpPr txBox="1"/>
              <p:nvPr/>
            </p:nvSpPr>
            <p:spPr>
              <a:xfrm>
                <a:off x="8553860" y="3350037"/>
                <a:ext cx="3009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</a:t>
                </a:r>
                <a:endParaRPr lang="en-US" sz="1600" dirty="0"/>
              </a:p>
            </p:txBody>
          </p:sp>
          <p:sp>
            <p:nvSpPr>
              <p:cNvPr id="11" name="סוגר מסולסל שמאלי 10">
                <a:extLst>
                  <a:ext uri="{FF2B5EF4-FFF2-40B4-BE49-F238E27FC236}">
                    <a16:creationId xmlns:a16="http://schemas.microsoft.com/office/drawing/2014/main" id="{BA81F16C-5ED2-4A03-9C45-A5118251BFC4}"/>
                  </a:ext>
                </a:extLst>
              </p:cNvPr>
              <p:cNvSpPr/>
              <p:nvPr/>
            </p:nvSpPr>
            <p:spPr>
              <a:xfrm rot="5400000">
                <a:off x="8016731" y="2368999"/>
                <a:ext cx="262092" cy="1276826"/>
              </a:xfrm>
              <a:prstGeom prst="leftBrace">
                <a:avLst>
                  <a:gd name="adj1" fmla="val 8333"/>
                  <a:gd name="adj2" fmla="val 50623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תיבת טקסט 11">
                <a:extLst>
                  <a:ext uri="{FF2B5EF4-FFF2-40B4-BE49-F238E27FC236}">
                    <a16:creationId xmlns:a16="http://schemas.microsoft.com/office/drawing/2014/main" id="{F86A1560-0D28-4425-9A3F-41B52B26D36B}"/>
                  </a:ext>
                </a:extLst>
              </p:cNvPr>
              <p:cNvSpPr txBox="1"/>
              <p:nvPr/>
            </p:nvSpPr>
            <p:spPr>
              <a:xfrm>
                <a:off x="7970598" y="2664787"/>
                <a:ext cx="34190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</a:t>
                </a:r>
                <a:endParaRPr lang="en-US" sz="1600" dirty="0"/>
              </a:p>
            </p:txBody>
          </p:sp>
          <p:sp>
            <p:nvSpPr>
              <p:cNvPr id="32" name="תיבת טקסט 31">
                <a:extLst>
                  <a:ext uri="{FF2B5EF4-FFF2-40B4-BE49-F238E27FC236}">
                    <a16:creationId xmlns:a16="http://schemas.microsoft.com/office/drawing/2014/main" id="{43915C18-61A5-4924-8C4E-8593ABB5C5F0}"/>
                  </a:ext>
                </a:extLst>
              </p:cNvPr>
              <p:cNvSpPr txBox="1"/>
              <p:nvPr/>
            </p:nvSpPr>
            <p:spPr>
              <a:xfrm>
                <a:off x="13700656" y="3627036"/>
                <a:ext cx="34190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H</a:t>
                </a:r>
                <a:endParaRPr lang="en-US" sz="1600" dirty="0"/>
              </a:p>
            </p:txBody>
          </p:sp>
          <p:sp>
            <p:nvSpPr>
              <p:cNvPr id="33" name="תיבת טקסט 32">
                <a:extLst>
                  <a:ext uri="{FF2B5EF4-FFF2-40B4-BE49-F238E27FC236}">
                    <a16:creationId xmlns:a16="http://schemas.microsoft.com/office/drawing/2014/main" id="{BFC4FCDB-AC58-42A3-921C-36596A01EA56}"/>
                  </a:ext>
                </a:extLst>
              </p:cNvPr>
              <p:cNvSpPr txBox="1"/>
              <p:nvPr/>
            </p:nvSpPr>
            <p:spPr>
              <a:xfrm>
                <a:off x="13409652" y="3233901"/>
                <a:ext cx="3009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</a:t>
                </a:r>
                <a:endParaRPr lang="en-US" sz="1600" dirty="0"/>
              </a:p>
            </p:txBody>
          </p:sp>
          <p:sp>
            <p:nvSpPr>
              <p:cNvPr id="36" name="תיבת טקסט 35">
                <a:extLst>
                  <a:ext uri="{FF2B5EF4-FFF2-40B4-BE49-F238E27FC236}">
                    <a16:creationId xmlns:a16="http://schemas.microsoft.com/office/drawing/2014/main" id="{FBCBE25F-02FA-441F-BB19-B922D4DCCBB6}"/>
                  </a:ext>
                </a:extLst>
              </p:cNvPr>
              <p:cNvSpPr txBox="1"/>
              <p:nvPr/>
            </p:nvSpPr>
            <p:spPr>
              <a:xfrm>
                <a:off x="12711973" y="4825009"/>
                <a:ext cx="11596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Landing Zone Scores</a:t>
                </a:r>
              </a:p>
            </p:txBody>
          </p:sp>
        </p:grpSp>
        <p:sp>
          <p:nvSpPr>
            <p:cNvPr id="22" name="קוביה 21">
              <a:extLst>
                <a:ext uri="{FF2B5EF4-FFF2-40B4-BE49-F238E27FC236}">
                  <a16:creationId xmlns:a16="http://schemas.microsoft.com/office/drawing/2014/main" id="{A7AA793D-47AC-4BF9-8D40-70DF6E8950DD}"/>
                </a:ext>
              </a:extLst>
            </p:cNvPr>
            <p:cNvSpPr/>
            <p:nvPr/>
          </p:nvSpPr>
          <p:spPr>
            <a:xfrm>
              <a:off x="1139757" y="6067357"/>
              <a:ext cx="1440954" cy="253015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קוביה 36">
              <a:extLst>
                <a:ext uri="{FF2B5EF4-FFF2-40B4-BE49-F238E27FC236}">
                  <a16:creationId xmlns:a16="http://schemas.microsoft.com/office/drawing/2014/main" id="{1C732520-79F5-45E8-870F-DC3CF0E1FE9C}"/>
                </a:ext>
              </a:extLst>
            </p:cNvPr>
            <p:cNvSpPr/>
            <p:nvPr/>
          </p:nvSpPr>
          <p:spPr>
            <a:xfrm>
              <a:off x="7156253" y="5940849"/>
              <a:ext cx="268945" cy="253015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מלבן: פינות מעוגלות 24">
            <a:extLst>
              <a:ext uri="{FF2B5EF4-FFF2-40B4-BE49-F238E27FC236}">
                <a16:creationId xmlns:a16="http://schemas.microsoft.com/office/drawing/2014/main" id="{EF3A41FB-5DED-471F-9041-4DF4C42D2F7B}"/>
              </a:ext>
            </a:extLst>
          </p:cNvPr>
          <p:cNvSpPr/>
          <p:nvPr/>
        </p:nvSpPr>
        <p:spPr>
          <a:xfrm>
            <a:off x="4249700" y="4544254"/>
            <a:ext cx="1618268" cy="11439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Reduction Function</a:t>
            </a:r>
          </a:p>
        </p:txBody>
      </p:sp>
      <p:cxnSp>
        <p:nvCxnSpPr>
          <p:cNvPr id="27" name="מחבר חץ ישר 26">
            <a:extLst>
              <a:ext uri="{FF2B5EF4-FFF2-40B4-BE49-F238E27FC236}">
                <a16:creationId xmlns:a16="http://schemas.microsoft.com/office/drawing/2014/main" id="{A25C46E7-128A-4C16-B1B0-01FA10F3ECC3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2934229" y="5116245"/>
            <a:ext cx="13154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מחבר חץ ישר 29">
            <a:extLst>
              <a:ext uri="{FF2B5EF4-FFF2-40B4-BE49-F238E27FC236}">
                <a16:creationId xmlns:a16="http://schemas.microsoft.com/office/drawing/2014/main" id="{B51CE48B-7CBF-4E3F-B84D-9EEF03F3E410}"/>
              </a:ext>
            </a:extLst>
          </p:cNvPr>
          <p:cNvCxnSpPr>
            <a:cxnSpLocks/>
          </p:cNvCxnSpPr>
          <p:nvPr/>
        </p:nvCxnSpPr>
        <p:spPr>
          <a:xfrm>
            <a:off x="5867968" y="5103898"/>
            <a:ext cx="13154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274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62778FC-C977-4EA9-84E7-77FDAB5FB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943" y="206734"/>
            <a:ext cx="9692640" cy="1325562"/>
          </a:xfrm>
        </p:spPr>
        <p:txBody>
          <a:bodyPr/>
          <a:lstStyle/>
          <a:p>
            <a:pPr algn="ctr"/>
            <a:r>
              <a:rPr lang="en-US" dirty="0"/>
              <a:t>Reduction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מציין מיקום תוכן 27">
                <a:extLst>
                  <a:ext uri="{FF2B5EF4-FFF2-40B4-BE49-F238E27FC236}">
                    <a16:creationId xmlns:a16="http://schemas.microsoft.com/office/drawing/2014/main" id="{916295A9-E978-4F06-B401-25F58685A9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6949" y="1532296"/>
                <a:ext cx="10342484" cy="4859626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Threshold mode: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pc="10" dirty="0">
                    <a:solidFill>
                      <a:schemeClr val="tx1"/>
                    </a:solidFill>
                  </a:rPr>
                  <a:t>For each pixel we take the class with the highest probability as predicted by the model. If the probability is greater or equal to a given </a:t>
                </a:r>
                <a:r>
                  <a:rPr lang="en-US" dirty="0"/>
                  <a:t>threshold, we substitute it with the corresponding landing score.</a:t>
                </a:r>
              </a:p>
              <a:p>
                <a:pPr marL="1097280" lvl="4" indent="0">
                  <a:buNone/>
                </a:pPr>
                <a:r>
                  <a:rPr lang="en-US" dirty="0"/>
                  <a:t>		</a:t>
                </a:r>
              </a:p>
              <a:p>
                <a:pPr marL="1097280" lvl="4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𝑝𝑚𝑎𝑥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𝑐𝑙𝑎𝑠𝑠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𝑐𝑚𝑎𝑥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𝑐𝑙𝑎𝑠𝑠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𝑡h𝑎𝑡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𝑔𝑖𝑣𝑒𝑠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𝑝𝑚𝑎𝑥</m:t>
                    </m:r>
                  </m:oMath>
                </a14:m>
                <a:endParaRPr lang="en-US" dirty="0"/>
              </a:p>
              <a:p>
                <a:pPr marL="1097280" lvl="4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𝑆𝑐𝑜𝑟𝑒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𝑐𝑜𝑟𝑒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𝑝𝑚𝑎𝑥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𝑡h𝑟𝑒𝑠h𝑜𝑙𝑑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0                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𝑝𝑚𝑎𝑥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𝑡h𝑟𝑒𝑠h𝑜𝑙𝑑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b="1" dirty="0"/>
                  <a:t>Weighted Average mode: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pc="10" dirty="0">
                    <a:solidFill>
                      <a:schemeClr val="tx1"/>
                    </a:solidFill>
                  </a:rPr>
                  <a:t>For each pixel we compute the weighted average of the class </a:t>
                </a:r>
                <a:r>
                  <a:rPr lang="en-US" dirty="0"/>
                  <a:t>probability distribution with the given classes scores</a:t>
                </a:r>
              </a:p>
              <a:p>
                <a:pPr marL="548640" lvl="2" indent="0">
                  <a:buNone/>
                </a:pPr>
                <a:r>
                  <a:rPr lang="en-US" dirty="0"/>
                  <a:t>		</a:t>
                </a:r>
              </a:p>
              <a:p>
                <a:pPr marL="548640" lvl="2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𝑆𝑐𝑜𝑟𝑒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𝑐𝑙𝑎𝑠𝑠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𝑆𝑐𝑜𝑟𝑒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548640" lvl="2" indent="0">
                  <a:buNone/>
                </a:pPr>
                <a:endParaRPr lang="en-US" dirty="0"/>
              </a:p>
              <a:p>
                <a:r>
                  <a:rPr lang="en-US" b="1" dirty="0"/>
                  <a:t>Kernel Smoothing: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/>
                  <a:t>Using a blurring kernel each landing score is computed as the weighted average of neighboring scores.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8" name="מציין מיקום תוכן 27">
                <a:extLst>
                  <a:ext uri="{FF2B5EF4-FFF2-40B4-BE49-F238E27FC236}">
                    <a16:creationId xmlns:a16="http://schemas.microsoft.com/office/drawing/2014/main" id="{916295A9-E978-4F06-B401-25F58685A9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6949" y="1532296"/>
                <a:ext cx="10342484" cy="4859626"/>
              </a:xfrm>
              <a:blipFill>
                <a:blip r:embed="rId2"/>
                <a:stretch>
                  <a:fillRect l="-118"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3314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62778FC-C977-4EA9-84E7-77FDAB5FB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943" y="206734"/>
            <a:ext cx="9692640" cy="1325562"/>
          </a:xfrm>
        </p:spPr>
        <p:txBody>
          <a:bodyPr/>
          <a:lstStyle/>
          <a:p>
            <a:pPr algn="ctr"/>
            <a:r>
              <a:rPr lang="en-US" dirty="0"/>
              <a:t>Reduction Function</a:t>
            </a:r>
          </a:p>
        </p:txBody>
      </p:sp>
      <p:sp>
        <p:nvSpPr>
          <p:cNvPr id="28" name="מציין מיקום תוכן 27">
            <a:extLst>
              <a:ext uri="{FF2B5EF4-FFF2-40B4-BE49-F238E27FC236}">
                <a16:creationId xmlns:a16="http://schemas.microsoft.com/office/drawing/2014/main" id="{916295A9-E978-4F06-B401-25F58685A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lvl="1" indent="0">
              <a:buNone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</p:txBody>
      </p:sp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630238" y="1847850"/>
            <a:ext cx="10299700" cy="4171950"/>
            <a:chOff x="397" y="1164"/>
            <a:chExt cx="6488" cy="2628"/>
          </a:xfrm>
        </p:grpSpPr>
        <p:sp>
          <p:nvSpPr>
            <p:cNvPr id="4" name="AutoShape 3"/>
            <p:cNvSpPr>
              <a:spLocks noChangeAspect="1" noChangeArrowheads="1" noTextEdit="1"/>
            </p:cNvSpPr>
            <p:nvPr/>
          </p:nvSpPr>
          <p:spPr bwMode="auto">
            <a:xfrm>
              <a:off x="397" y="1164"/>
              <a:ext cx="6488" cy="2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6007" y="1162"/>
              <a:ext cx="98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he-IL" altLang="he-IL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</a:t>
              </a:r>
              <a:endParaRPr kumimoji="0" lang="he-IL" altLang="he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5035" y="1483"/>
              <a:ext cx="88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he-IL" altLang="he-IL" sz="1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entury Schoolbook" panose="02040604050505020304" pitchFamily="18" charset="0"/>
                </a:rPr>
                <a:t>Smoothing</a:t>
              </a:r>
              <a:endParaRPr kumimoji="0" lang="he-IL" altLang="he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6708" y="2618"/>
              <a:ext cx="309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he-IL" altLang="he-IL" sz="1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      </a:t>
              </a:r>
              <a:endParaRPr kumimoji="0" lang="he-IL" altLang="he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3205" y="1483"/>
              <a:ext cx="853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he-IL" altLang="he-IL" sz="1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entury Schoolbook" panose="02040604050505020304" pitchFamily="18" charset="0"/>
                </a:rPr>
                <a:t>Reduction</a:t>
              </a:r>
              <a:endParaRPr kumimoji="0" lang="he-IL" altLang="he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3970" y="1484"/>
              <a:ext cx="111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he-IL" altLang="he-IL" sz="1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endParaRPr kumimoji="0" lang="he-IL" altLang="he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1441" y="1483"/>
              <a:ext cx="99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he-IL" altLang="he-IL" sz="1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entury Schoolbook" panose="02040604050505020304" pitchFamily="18" charset="0"/>
                </a:rPr>
                <a:t>Input Image</a:t>
              </a:r>
              <a:endParaRPr kumimoji="0" lang="he-IL" altLang="he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2349" y="1484"/>
              <a:ext cx="111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he-IL" altLang="he-IL" sz="1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endParaRPr kumimoji="0" lang="he-IL" altLang="he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559" y="1478"/>
              <a:ext cx="111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he-IL" altLang="he-IL" sz="1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endParaRPr kumimoji="0" lang="he-IL" altLang="he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492" y="1473"/>
              <a:ext cx="6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auto">
            <a:xfrm>
              <a:off x="492" y="1473"/>
              <a:ext cx="6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498" y="1473"/>
              <a:ext cx="871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1369" y="1473"/>
              <a:ext cx="6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1375" y="1473"/>
              <a:ext cx="1757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18" name="Rectangle 18"/>
            <p:cNvSpPr>
              <a:spLocks noChangeArrowheads="1"/>
            </p:cNvSpPr>
            <p:nvPr/>
          </p:nvSpPr>
          <p:spPr bwMode="auto">
            <a:xfrm>
              <a:off x="3132" y="1473"/>
              <a:ext cx="6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19" name="Rectangle 19"/>
            <p:cNvSpPr>
              <a:spLocks noChangeArrowheads="1"/>
            </p:cNvSpPr>
            <p:nvPr/>
          </p:nvSpPr>
          <p:spPr bwMode="auto">
            <a:xfrm>
              <a:off x="3138" y="1473"/>
              <a:ext cx="1825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20" name="Rectangle 20"/>
            <p:cNvSpPr>
              <a:spLocks noChangeArrowheads="1"/>
            </p:cNvSpPr>
            <p:nvPr/>
          </p:nvSpPr>
          <p:spPr bwMode="auto">
            <a:xfrm>
              <a:off x="4963" y="1473"/>
              <a:ext cx="5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21" name="Rectangle 21"/>
            <p:cNvSpPr>
              <a:spLocks noChangeArrowheads="1"/>
            </p:cNvSpPr>
            <p:nvPr/>
          </p:nvSpPr>
          <p:spPr bwMode="auto">
            <a:xfrm>
              <a:off x="4968" y="1473"/>
              <a:ext cx="1812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22" name="Rectangle 22"/>
            <p:cNvSpPr>
              <a:spLocks noChangeArrowheads="1"/>
            </p:cNvSpPr>
            <p:nvPr/>
          </p:nvSpPr>
          <p:spPr bwMode="auto">
            <a:xfrm>
              <a:off x="6780" y="1473"/>
              <a:ext cx="6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23" name="Rectangle 23"/>
            <p:cNvSpPr>
              <a:spLocks noChangeArrowheads="1"/>
            </p:cNvSpPr>
            <p:nvPr/>
          </p:nvSpPr>
          <p:spPr bwMode="auto">
            <a:xfrm>
              <a:off x="6780" y="1473"/>
              <a:ext cx="6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492" y="1478"/>
              <a:ext cx="6" cy="27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1380" y="1478"/>
              <a:ext cx="6" cy="27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369" y="1478"/>
              <a:ext cx="6" cy="27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3144" y="1478"/>
              <a:ext cx="5" cy="27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3132" y="1478"/>
              <a:ext cx="6" cy="27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4974" y="1478"/>
              <a:ext cx="6" cy="27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32" name="Rectangle 30"/>
            <p:cNvSpPr>
              <a:spLocks noChangeArrowheads="1"/>
            </p:cNvSpPr>
            <p:nvPr/>
          </p:nvSpPr>
          <p:spPr bwMode="auto">
            <a:xfrm>
              <a:off x="4963" y="1478"/>
              <a:ext cx="5" cy="27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33" name="Rectangle 31"/>
            <p:cNvSpPr>
              <a:spLocks noChangeArrowheads="1"/>
            </p:cNvSpPr>
            <p:nvPr/>
          </p:nvSpPr>
          <p:spPr bwMode="auto">
            <a:xfrm>
              <a:off x="6780" y="1478"/>
              <a:ext cx="6" cy="27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auto">
            <a:xfrm>
              <a:off x="559" y="1780"/>
              <a:ext cx="508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he-IL" altLang="he-IL" sz="1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entury Schoolbook" panose="02040604050505020304" pitchFamily="18" charset="0"/>
                </a:rPr>
                <a:t>Thres</a:t>
              </a:r>
              <a:endParaRPr kumimoji="0" lang="he-IL" altLang="he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auto">
            <a:xfrm>
              <a:off x="984" y="1780"/>
              <a:ext cx="409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he-IL" altLang="he-IL" sz="1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entury Schoolbook" panose="02040604050505020304" pitchFamily="18" charset="0"/>
                </a:rPr>
                <a:t>hold</a:t>
              </a:r>
              <a:endParaRPr kumimoji="0" lang="he-IL" altLang="he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Rectangle 34"/>
            <p:cNvSpPr>
              <a:spLocks noChangeArrowheads="1"/>
            </p:cNvSpPr>
            <p:nvPr/>
          </p:nvSpPr>
          <p:spPr bwMode="auto">
            <a:xfrm>
              <a:off x="1314" y="1780"/>
              <a:ext cx="116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he-IL" altLang="he-IL" sz="1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entury Schoolbook" panose="02040604050505020304" pitchFamily="18" charset="0"/>
                </a:rPr>
                <a:t> </a:t>
              </a:r>
              <a:endParaRPr kumimoji="0" lang="he-IL" altLang="he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492" y="1757"/>
              <a:ext cx="6" cy="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38" name="Rectangle 36"/>
            <p:cNvSpPr>
              <a:spLocks noChangeArrowheads="1"/>
            </p:cNvSpPr>
            <p:nvPr/>
          </p:nvSpPr>
          <p:spPr bwMode="auto">
            <a:xfrm>
              <a:off x="498" y="1757"/>
              <a:ext cx="871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39" name="Rectangle 37"/>
            <p:cNvSpPr>
              <a:spLocks noChangeArrowheads="1"/>
            </p:cNvSpPr>
            <p:nvPr/>
          </p:nvSpPr>
          <p:spPr bwMode="auto">
            <a:xfrm>
              <a:off x="498" y="1769"/>
              <a:ext cx="871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40" name="Rectangle 38"/>
            <p:cNvSpPr>
              <a:spLocks noChangeArrowheads="1"/>
            </p:cNvSpPr>
            <p:nvPr/>
          </p:nvSpPr>
          <p:spPr bwMode="auto">
            <a:xfrm>
              <a:off x="1380" y="1775"/>
              <a:ext cx="6" cy="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41" name="Rectangle 39"/>
            <p:cNvSpPr>
              <a:spLocks noChangeArrowheads="1"/>
            </p:cNvSpPr>
            <p:nvPr/>
          </p:nvSpPr>
          <p:spPr bwMode="auto">
            <a:xfrm>
              <a:off x="1369" y="1775"/>
              <a:ext cx="6" cy="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42" name="Rectangle 40"/>
            <p:cNvSpPr>
              <a:spLocks noChangeArrowheads="1"/>
            </p:cNvSpPr>
            <p:nvPr/>
          </p:nvSpPr>
          <p:spPr bwMode="auto">
            <a:xfrm>
              <a:off x="1369" y="1757"/>
              <a:ext cx="6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43" name="Rectangle 41"/>
            <p:cNvSpPr>
              <a:spLocks noChangeArrowheads="1"/>
            </p:cNvSpPr>
            <p:nvPr/>
          </p:nvSpPr>
          <p:spPr bwMode="auto">
            <a:xfrm>
              <a:off x="1369" y="1769"/>
              <a:ext cx="6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44" name="Rectangle 42"/>
            <p:cNvSpPr>
              <a:spLocks noChangeArrowheads="1"/>
            </p:cNvSpPr>
            <p:nvPr/>
          </p:nvSpPr>
          <p:spPr bwMode="auto">
            <a:xfrm>
              <a:off x="1380" y="1757"/>
              <a:ext cx="6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45" name="Rectangle 43"/>
            <p:cNvSpPr>
              <a:spLocks noChangeArrowheads="1"/>
            </p:cNvSpPr>
            <p:nvPr/>
          </p:nvSpPr>
          <p:spPr bwMode="auto">
            <a:xfrm>
              <a:off x="1380" y="1769"/>
              <a:ext cx="6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46" name="Rectangle 44"/>
            <p:cNvSpPr>
              <a:spLocks noChangeArrowheads="1"/>
            </p:cNvSpPr>
            <p:nvPr/>
          </p:nvSpPr>
          <p:spPr bwMode="auto">
            <a:xfrm>
              <a:off x="1386" y="1757"/>
              <a:ext cx="1746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47" name="Rectangle 45"/>
            <p:cNvSpPr>
              <a:spLocks noChangeArrowheads="1"/>
            </p:cNvSpPr>
            <p:nvPr/>
          </p:nvSpPr>
          <p:spPr bwMode="auto">
            <a:xfrm>
              <a:off x="1386" y="1769"/>
              <a:ext cx="1746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48" name="Rectangle 46"/>
            <p:cNvSpPr>
              <a:spLocks noChangeArrowheads="1"/>
            </p:cNvSpPr>
            <p:nvPr/>
          </p:nvSpPr>
          <p:spPr bwMode="auto">
            <a:xfrm>
              <a:off x="3144" y="1775"/>
              <a:ext cx="5" cy="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49" name="Rectangle 47"/>
            <p:cNvSpPr>
              <a:spLocks noChangeArrowheads="1"/>
            </p:cNvSpPr>
            <p:nvPr/>
          </p:nvSpPr>
          <p:spPr bwMode="auto">
            <a:xfrm>
              <a:off x="3132" y="1775"/>
              <a:ext cx="6" cy="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50" name="Rectangle 48"/>
            <p:cNvSpPr>
              <a:spLocks noChangeArrowheads="1"/>
            </p:cNvSpPr>
            <p:nvPr/>
          </p:nvSpPr>
          <p:spPr bwMode="auto">
            <a:xfrm>
              <a:off x="3132" y="1757"/>
              <a:ext cx="6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51" name="Rectangle 49"/>
            <p:cNvSpPr>
              <a:spLocks noChangeArrowheads="1"/>
            </p:cNvSpPr>
            <p:nvPr/>
          </p:nvSpPr>
          <p:spPr bwMode="auto">
            <a:xfrm>
              <a:off x="3132" y="1769"/>
              <a:ext cx="6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52" name="Rectangle 50"/>
            <p:cNvSpPr>
              <a:spLocks noChangeArrowheads="1"/>
            </p:cNvSpPr>
            <p:nvPr/>
          </p:nvSpPr>
          <p:spPr bwMode="auto">
            <a:xfrm>
              <a:off x="3144" y="1757"/>
              <a:ext cx="5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53" name="Rectangle 51"/>
            <p:cNvSpPr>
              <a:spLocks noChangeArrowheads="1"/>
            </p:cNvSpPr>
            <p:nvPr/>
          </p:nvSpPr>
          <p:spPr bwMode="auto">
            <a:xfrm>
              <a:off x="3144" y="1769"/>
              <a:ext cx="5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54" name="Rectangle 52"/>
            <p:cNvSpPr>
              <a:spLocks noChangeArrowheads="1"/>
            </p:cNvSpPr>
            <p:nvPr/>
          </p:nvSpPr>
          <p:spPr bwMode="auto">
            <a:xfrm>
              <a:off x="3149" y="1757"/>
              <a:ext cx="1814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55" name="Rectangle 53"/>
            <p:cNvSpPr>
              <a:spLocks noChangeArrowheads="1"/>
            </p:cNvSpPr>
            <p:nvPr/>
          </p:nvSpPr>
          <p:spPr bwMode="auto">
            <a:xfrm>
              <a:off x="3149" y="1769"/>
              <a:ext cx="1814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56" name="Rectangle 54"/>
            <p:cNvSpPr>
              <a:spLocks noChangeArrowheads="1"/>
            </p:cNvSpPr>
            <p:nvPr/>
          </p:nvSpPr>
          <p:spPr bwMode="auto">
            <a:xfrm>
              <a:off x="4974" y="1775"/>
              <a:ext cx="6" cy="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57" name="Rectangle 55"/>
            <p:cNvSpPr>
              <a:spLocks noChangeArrowheads="1"/>
            </p:cNvSpPr>
            <p:nvPr/>
          </p:nvSpPr>
          <p:spPr bwMode="auto">
            <a:xfrm>
              <a:off x="4963" y="1775"/>
              <a:ext cx="5" cy="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58" name="Rectangle 56"/>
            <p:cNvSpPr>
              <a:spLocks noChangeArrowheads="1"/>
            </p:cNvSpPr>
            <p:nvPr/>
          </p:nvSpPr>
          <p:spPr bwMode="auto">
            <a:xfrm>
              <a:off x="4963" y="1757"/>
              <a:ext cx="5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59" name="Rectangle 57"/>
            <p:cNvSpPr>
              <a:spLocks noChangeArrowheads="1"/>
            </p:cNvSpPr>
            <p:nvPr/>
          </p:nvSpPr>
          <p:spPr bwMode="auto">
            <a:xfrm>
              <a:off x="4963" y="1769"/>
              <a:ext cx="5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60" name="Rectangle 58"/>
            <p:cNvSpPr>
              <a:spLocks noChangeArrowheads="1"/>
            </p:cNvSpPr>
            <p:nvPr/>
          </p:nvSpPr>
          <p:spPr bwMode="auto">
            <a:xfrm>
              <a:off x="4974" y="1757"/>
              <a:ext cx="6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61" name="Rectangle 59"/>
            <p:cNvSpPr>
              <a:spLocks noChangeArrowheads="1"/>
            </p:cNvSpPr>
            <p:nvPr/>
          </p:nvSpPr>
          <p:spPr bwMode="auto">
            <a:xfrm>
              <a:off x="4974" y="1769"/>
              <a:ext cx="6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62" name="Rectangle 60"/>
            <p:cNvSpPr>
              <a:spLocks noChangeArrowheads="1"/>
            </p:cNvSpPr>
            <p:nvPr/>
          </p:nvSpPr>
          <p:spPr bwMode="auto">
            <a:xfrm>
              <a:off x="4980" y="1757"/>
              <a:ext cx="1800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63" name="Rectangle 61"/>
            <p:cNvSpPr>
              <a:spLocks noChangeArrowheads="1"/>
            </p:cNvSpPr>
            <p:nvPr/>
          </p:nvSpPr>
          <p:spPr bwMode="auto">
            <a:xfrm>
              <a:off x="4980" y="1769"/>
              <a:ext cx="1800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64" name="Rectangle 62"/>
            <p:cNvSpPr>
              <a:spLocks noChangeArrowheads="1"/>
            </p:cNvSpPr>
            <p:nvPr/>
          </p:nvSpPr>
          <p:spPr bwMode="auto">
            <a:xfrm>
              <a:off x="6780" y="1757"/>
              <a:ext cx="6" cy="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65" name="Rectangle 63"/>
            <p:cNvSpPr>
              <a:spLocks noChangeArrowheads="1"/>
            </p:cNvSpPr>
            <p:nvPr/>
          </p:nvSpPr>
          <p:spPr bwMode="auto">
            <a:xfrm>
              <a:off x="492" y="1777"/>
              <a:ext cx="6" cy="9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66" name="Rectangle 64"/>
            <p:cNvSpPr>
              <a:spLocks noChangeArrowheads="1"/>
            </p:cNvSpPr>
            <p:nvPr/>
          </p:nvSpPr>
          <p:spPr bwMode="auto">
            <a:xfrm>
              <a:off x="1380" y="1777"/>
              <a:ext cx="6" cy="9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67" name="Rectangle 65"/>
            <p:cNvSpPr>
              <a:spLocks noChangeArrowheads="1"/>
            </p:cNvSpPr>
            <p:nvPr/>
          </p:nvSpPr>
          <p:spPr bwMode="auto">
            <a:xfrm>
              <a:off x="1369" y="1777"/>
              <a:ext cx="6" cy="9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68" name="Rectangle 66"/>
            <p:cNvSpPr>
              <a:spLocks noChangeArrowheads="1"/>
            </p:cNvSpPr>
            <p:nvPr/>
          </p:nvSpPr>
          <p:spPr bwMode="auto">
            <a:xfrm>
              <a:off x="3144" y="1777"/>
              <a:ext cx="5" cy="9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69" name="Rectangle 67"/>
            <p:cNvSpPr>
              <a:spLocks noChangeArrowheads="1"/>
            </p:cNvSpPr>
            <p:nvPr/>
          </p:nvSpPr>
          <p:spPr bwMode="auto">
            <a:xfrm>
              <a:off x="3132" y="1777"/>
              <a:ext cx="6" cy="9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70" name="Rectangle 68"/>
            <p:cNvSpPr>
              <a:spLocks noChangeArrowheads="1"/>
            </p:cNvSpPr>
            <p:nvPr/>
          </p:nvSpPr>
          <p:spPr bwMode="auto">
            <a:xfrm>
              <a:off x="4974" y="1777"/>
              <a:ext cx="6" cy="9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71" name="Rectangle 69"/>
            <p:cNvSpPr>
              <a:spLocks noChangeArrowheads="1"/>
            </p:cNvSpPr>
            <p:nvPr/>
          </p:nvSpPr>
          <p:spPr bwMode="auto">
            <a:xfrm>
              <a:off x="4963" y="1777"/>
              <a:ext cx="5" cy="9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72" name="Rectangle 70"/>
            <p:cNvSpPr>
              <a:spLocks noChangeArrowheads="1"/>
            </p:cNvSpPr>
            <p:nvPr/>
          </p:nvSpPr>
          <p:spPr bwMode="auto">
            <a:xfrm>
              <a:off x="6780" y="1777"/>
              <a:ext cx="6" cy="9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73" name="Rectangle 71"/>
            <p:cNvSpPr>
              <a:spLocks noChangeArrowheads="1"/>
            </p:cNvSpPr>
            <p:nvPr/>
          </p:nvSpPr>
          <p:spPr bwMode="auto">
            <a:xfrm>
              <a:off x="559" y="2786"/>
              <a:ext cx="821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he-IL" altLang="he-IL" sz="1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entury Schoolbook" panose="02040604050505020304" pitchFamily="18" charset="0"/>
                </a:rPr>
                <a:t>Weighted </a:t>
              </a:r>
              <a:endParaRPr kumimoji="0" lang="he-IL" altLang="he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4" name="Rectangle 72"/>
            <p:cNvSpPr>
              <a:spLocks noChangeArrowheads="1"/>
            </p:cNvSpPr>
            <p:nvPr/>
          </p:nvSpPr>
          <p:spPr bwMode="auto">
            <a:xfrm>
              <a:off x="559" y="2964"/>
              <a:ext cx="690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he-IL" altLang="he-IL" sz="1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entury Schoolbook" panose="02040604050505020304" pitchFamily="18" charset="0"/>
                </a:rPr>
                <a:t>Average</a:t>
              </a:r>
              <a:endParaRPr kumimoji="0" lang="he-IL" altLang="he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5" name="Rectangle 73"/>
            <p:cNvSpPr>
              <a:spLocks noChangeArrowheads="1"/>
            </p:cNvSpPr>
            <p:nvPr/>
          </p:nvSpPr>
          <p:spPr bwMode="auto">
            <a:xfrm>
              <a:off x="1163" y="2964"/>
              <a:ext cx="116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he-IL" altLang="he-IL" sz="1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entury Schoolbook" panose="02040604050505020304" pitchFamily="18" charset="0"/>
                </a:rPr>
                <a:t> </a:t>
              </a:r>
              <a:endParaRPr kumimoji="0" lang="he-IL" altLang="he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6" name="Rectangle 74"/>
            <p:cNvSpPr>
              <a:spLocks noChangeArrowheads="1"/>
            </p:cNvSpPr>
            <p:nvPr/>
          </p:nvSpPr>
          <p:spPr bwMode="auto">
            <a:xfrm>
              <a:off x="492" y="2762"/>
              <a:ext cx="6" cy="1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77" name="Rectangle 75"/>
            <p:cNvSpPr>
              <a:spLocks noChangeArrowheads="1"/>
            </p:cNvSpPr>
            <p:nvPr/>
          </p:nvSpPr>
          <p:spPr bwMode="auto">
            <a:xfrm>
              <a:off x="498" y="2762"/>
              <a:ext cx="871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78" name="Rectangle 76"/>
            <p:cNvSpPr>
              <a:spLocks noChangeArrowheads="1"/>
            </p:cNvSpPr>
            <p:nvPr/>
          </p:nvSpPr>
          <p:spPr bwMode="auto">
            <a:xfrm>
              <a:off x="498" y="2773"/>
              <a:ext cx="871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79" name="Rectangle 77"/>
            <p:cNvSpPr>
              <a:spLocks noChangeArrowheads="1"/>
            </p:cNvSpPr>
            <p:nvPr/>
          </p:nvSpPr>
          <p:spPr bwMode="auto">
            <a:xfrm>
              <a:off x="1380" y="2779"/>
              <a:ext cx="6" cy="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80" name="Rectangle 78"/>
            <p:cNvSpPr>
              <a:spLocks noChangeArrowheads="1"/>
            </p:cNvSpPr>
            <p:nvPr/>
          </p:nvSpPr>
          <p:spPr bwMode="auto">
            <a:xfrm>
              <a:off x="1369" y="2779"/>
              <a:ext cx="6" cy="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81" name="Rectangle 79"/>
            <p:cNvSpPr>
              <a:spLocks noChangeArrowheads="1"/>
            </p:cNvSpPr>
            <p:nvPr/>
          </p:nvSpPr>
          <p:spPr bwMode="auto">
            <a:xfrm>
              <a:off x="1369" y="2762"/>
              <a:ext cx="6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82" name="Rectangle 80"/>
            <p:cNvSpPr>
              <a:spLocks noChangeArrowheads="1"/>
            </p:cNvSpPr>
            <p:nvPr/>
          </p:nvSpPr>
          <p:spPr bwMode="auto">
            <a:xfrm>
              <a:off x="1369" y="2773"/>
              <a:ext cx="6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83" name="Rectangle 81"/>
            <p:cNvSpPr>
              <a:spLocks noChangeArrowheads="1"/>
            </p:cNvSpPr>
            <p:nvPr/>
          </p:nvSpPr>
          <p:spPr bwMode="auto">
            <a:xfrm>
              <a:off x="1380" y="2762"/>
              <a:ext cx="6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84" name="Rectangle 82"/>
            <p:cNvSpPr>
              <a:spLocks noChangeArrowheads="1"/>
            </p:cNvSpPr>
            <p:nvPr/>
          </p:nvSpPr>
          <p:spPr bwMode="auto">
            <a:xfrm>
              <a:off x="1380" y="2773"/>
              <a:ext cx="6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85" name="Rectangle 83"/>
            <p:cNvSpPr>
              <a:spLocks noChangeArrowheads="1"/>
            </p:cNvSpPr>
            <p:nvPr/>
          </p:nvSpPr>
          <p:spPr bwMode="auto">
            <a:xfrm>
              <a:off x="1386" y="2762"/>
              <a:ext cx="1746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86" name="Rectangle 84"/>
            <p:cNvSpPr>
              <a:spLocks noChangeArrowheads="1"/>
            </p:cNvSpPr>
            <p:nvPr/>
          </p:nvSpPr>
          <p:spPr bwMode="auto">
            <a:xfrm>
              <a:off x="1386" y="2773"/>
              <a:ext cx="1746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87" name="Rectangle 85"/>
            <p:cNvSpPr>
              <a:spLocks noChangeArrowheads="1"/>
            </p:cNvSpPr>
            <p:nvPr/>
          </p:nvSpPr>
          <p:spPr bwMode="auto">
            <a:xfrm>
              <a:off x="3144" y="2779"/>
              <a:ext cx="5" cy="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88" name="Rectangle 86"/>
            <p:cNvSpPr>
              <a:spLocks noChangeArrowheads="1"/>
            </p:cNvSpPr>
            <p:nvPr/>
          </p:nvSpPr>
          <p:spPr bwMode="auto">
            <a:xfrm>
              <a:off x="3132" y="2779"/>
              <a:ext cx="6" cy="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89" name="Rectangle 87"/>
            <p:cNvSpPr>
              <a:spLocks noChangeArrowheads="1"/>
            </p:cNvSpPr>
            <p:nvPr/>
          </p:nvSpPr>
          <p:spPr bwMode="auto">
            <a:xfrm>
              <a:off x="3132" y="2762"/>
              <a:ext cx="6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90" name="Rectangle 88"/>
            <p:cNvSpPr>
              <a:spLocks noChangeArrowheads="1"/>
            </p:cNvSpPr>
            <p:nvPr/>
          </p:nvSpPr>
          <p:spPr bwMode="auto">
            <a:xfrm>
              <a:off x="3132" y="2773"/>
              <a:ext cx="6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91" name="Rectangle 89"/>
            <p:cNvSpPr>
              <a:spLocks noChangeArrowheads="1"/>
            </p:cNvSpPr>
            <p:nvPr/>
          </p:nvSpPr>
          <p:spPr bwMode="auto">
            <a:xfrm>
              <a:off x="3144" y="2762"/>
              <a:ext cx="5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92" name="Rectangle 90"/>
            <p:cNvSpPr>
              <a:spLocks noChangeArrowheads="1"/>
            </p:cNvSpPr>
            <p:nvPr/>
          </p:nvSpPr>
          <p:spPr bwMode="auto">
            <a:xfrm>
              <a:off x="3144" y="2773"/>
              <a:ext cx="5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93" name="Rectangle 91"/>
            <p:cNvSpPr>
              <a:spLocks noChangeArrowheads="1"/>
            </p:cNvSpPr>
            <p:nvPr/>
          </p:nvSpPr>
          <p:spPr bwMode="auto">
            <a:xfrm>
              <a:off x="3149" y="2762"/>
              <a:ext cx="1814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94" name="Rectangle 92"/>
            <p:cNvSpPr>
              <a:spLocks noChangeArrowheads="1"/>
            </p:cNvSpPr>
            <p:nvPr/>
          </p:nvSpPr>
          <p:spPr bwMode="auto">
            <a:xfrm>
              <a:off x="3149" y="2773"/>
              <a:ext cx="1814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95" name="Rectangle 93"/>
            <p:cNvSpPr>
              <a:spLocks noChangeArrowheads="1"/>
            </p:cNvSpPr>
            <p:nvPr/>
          </p:nvSpPr>
          <p:spPr bwMode="auto">
            <a:xfrm>
              <a:off x="4974" y="2779"/>
              <a:ext cx="6" cy="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96" name="Rectangle 94"/>
            <p:cNvSpPr>
              <a:spLocks noChangeArrowheads="1"/>
            </p:cNvSpPr>
            <p:nvPr/>
          </p:nvSpPr>
          <p:spPr bwMode="auto">
            <a:xfrm>
              <a:off x="4963" y="2779"/>
              <a:ext cx="5" cy="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97" name="Rectangle 95"/>
            <p:cNvSpPr>
              <a:spLocks noChangeArrowheads="1"/>
            </p:cNvSpPr>
            <p:nvPr/>
          </p:nvSpPr>
          <p:spPr bwMode="auto">
            <a:xfrm>
              <a:off x="4963" y="2762"/>
              <a:ext cx="5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98" name="Rectangle 96"/>
            <p:cNvSpPr>
              <a:spLocks noChangeArrowheads="1"/>
            </p:cNvSpPr>
            <p:nvPr/>
          </p:nvSpPr>
          <p:spPr bwMode="auto">
            <a:xfrm>
              <a:off x="4963" y="2773"/>
              <a:ext cx="5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99" name="Rectangle 97"/>
            <p:cNvSpPr>
              <a:spLocks noChangeArrowheads="1"/>
            </p:cNvSpPr>
            <p:nvPr/>
          </p:nvSpPr>
          <p:spPr bwMode="auto">
            <a:xfrm>
              <a:off x="4974" y="2762"/>
              <a:ext cx="6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100" name="Rectangle 98"/>
            <p:cNvSpPr>
              <a:spLocks noChangeArrowheads="1"/>
            </p:cNvSpPr>
            <p:nvPr/>
          </p:nvSpPr>
          <p:spPr bwMode="auto">
            <a:xfrm>
              <a:off x="4974" y="2773"/>
              <a:ext cx="6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101" name="Rectangle 99"/>
            <p:cNvSpPr>
              <a:spLocks noChangeArrowheads="1"/>
            </p:cNvSpPr>
            <p:nvPr/>
          </p:nvSpPr>
          <p:spPr bwMode="auto">
            <a:xfrm>
              <a:off x="4980" y="2762"/>
              <a:ext cx="1800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102" name="Rectangle 100"/>
            <p:cNvSpPr>
              <a:spLocks noChangeArrowheads="1"/>
            </p:cNvSpPr>
            <p:nvPr/>
          </p:nvSpPr>
          <p:spPr bwMode="auto">
            <a:xfrm>
              <a:off x="4980" y="2773"/>
              <a:ext cx="1800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103" name="Rectangle 101"/>
            <p:cNvSpPr>
              <a:spLocks noChangeArrowheads="1"/>
            </p:cNvSpPr>
            <p:nvPr/>
          </p:nvSpPr>
          <p:spPr bwMode="auto">
            <a:xfrm>
              <a:off x="6780" y="2762"/>
              <a:ext cx="6" cy="1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104" name="Rectangle 102"/>
            <p:cNvSpPr>
              <a:spLocks noChangeArrowheads="1"/>
            </p:cNvSpPr>
            <p:nvPr/>
          </p:nvSpPr>
          <p:spPr bwMode="auto">
            <a:xfrm>
              <a:off x="492" y="2781"/>
              <a:ext cx="6" cy="100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105" name="Rectangle 103"/>
            <p:cNvSpPr>
              <a:spLocks noChangeArrowheads="1"/>
            </p:cNvSpPr>
            <p:nvPr/>
          </p:nvSpPr>
          <p:spPr bwMode="auto">
            <a:xfrm>
              <a:off x="492" y="3782"/>
              <a:ext cx="6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106" name="Rectangle 104"/>
            <p:cNvSpPr>
              <a:spLocks noChangeArrowheads="1"/>
            </p:cNvSpPr>
            <p:nvPr/>
          </p:nvSpPr>
          <p:spPr bwMode="auto">
            <a:xfrm>
              <a:off x="492" y="3782"/>
              <a:ext cx="6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107" name="Rectangle 105"/>
            <p:cNvSpPr>
              <a:spLocks noChangeArrowheads="1"/>
            </p:cNvSpPr>
            <p:nvPr/>
          </p:nvSpPr>
          <p:spPr bwMode="auto">
            <a:xfrm>
              <a:off x="498" y="3782"/>
              <a:ext cx="871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108" name="Rectangle 106"/>
            <p:cNvSpPr>
              <a:spLocks noChangeArrowheads="1"/>
            </p:cNvSpPr>
            <p:nvPr/>
          </p:nvSpPr>
          <p:spPr bwMode="auto">
            <a:xfrm>
              <a:off x="1380" y="2781"/>
              <a:ext cx="6" cy="100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109" name="Rectangle 107"/>
            <p:cNvSpPr>
              <a:spLocks noChangeArrowheads="1"/>
            </p:cNvSpPr>
            <p:nvPr/>
          </p:nvSpPr>
          <p:spPr bwMode="auto">
            <a:xfrm>
              <a:off x="1369" y="2781"/>
              <a:ext cx="6" cy="100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110" name="Rectangle 108"/>
            <p:cNvSpPr>
              <a:spLocks noChangeArrowheads="1"/>
            </p:cNvSpPr>
            <p:nvPr/>
          </p:nvSpPr>
          <p:spPr bwMode="auto">
            <a:xfrm>
              <a:off x="1369" y="3782"/>
              <a:ext cx="6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111" name="Rectangle 109"/>
            <p:cNvSpPr>
              <a:spLocks noChangeArrowheads="1"/>
            </p:cNvSpPr>
            <p:nvPr/>
          </p:nvSpPr>
          <p:spPr bwMode="auto">
            <a:xfrm>
              <a:off x="1375" y="3782"/>
              <a:ext cx="1757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112" name="Rectangle 110"/>
            <p:cNvSpPr>
              <a:spLocks noChangeArrowheads="1"/>
            </p:cNvSpPr>
            <p:nvPr/>
          </p:nvSpPr>
          <p:spPr bwMode="auto">
            <a:xfrm>
              <a:off x="3144" y="2781"/>
              <a:ext cx="5" cy="100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113" name="Rectangle 111"/>
            <p:cNvSpPr>
              <a:spLocks noChangeArrowheads="1"/>
            </p:cNvSpPr>
            <p:nvPr/>
          </p:nvSpPr>
          <p:spPr bwMode="auto">
            <a:xfrm>
              <a:off x="3132" y="2781"/>
              <a:ext cx="6" cy="100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114" name="Rectangle 112"/>
            <p:cNvSpPr>
              <a:spLocks noChangeArrowheads="1"/>
            </p:cNvSpPr>
            <p:nvPr/>
          </p:nvSpPr>
          <p:spPr bwMode="auto">
            <a:xfrm>
              <a:off x="3132" y="3782"/>
              <a:ext cx="6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115" name="Rectangle 113"/>
            <p:cNvSpPr>
              <a:spLocks noChangeArrowheads="1"/>
            </p:cNvSpPr>
            <p:nvPr/>
          </p:nvSpPr>
          <p:spPr bwMode="auto">
            <a:xfrm>
              <a:off x="3138" y="3782"/>
              <a:ext cx="1825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116" name="Rectangle 114"/>
            <p:cNvSpPr>
              <a:spLocks noChangeArrowheads="1"/>
            </p:cNvSpPr>
            <p:nvPr/>
          </p:nvSpPr>
          <p:spPr bwMode="auto">
            <a:xfrm>
              <a:off x="4974" y="2781"/>
              <a:ext cx="6" cy="100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117" name="Rectangle 115"/>
            <p:cNvSpPr>
              <a:spLocks noChangeArrowheads="1"/>
            </p:cNvSpPr>
            <p:nvPr/>
          </p:nvSpPr>
          <p:spPr bwMode="auto">
            <a:xfrm>
              <a:off x="4963" y="2781"/>
              <a:ext cx="5" cy="100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118" name="Rectangle 116"/>
            <p:cNvSpPr>
              <a:spLocks noChangeArrowheads="1"/>
            </p:cNvSpPr>
            <p:nvPr/>
          </p:nvSpPr>
          <p:spPr bwMode="auto">
            <a:xfrm>
              <a:off x="4963" y="3782"/>
              <a:ext cx="5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119" name="Rectangle 117"/>
            <p:cNvSpPr>
              <a:spLocks noChangeArrowheads="1"/>
            </p:cNvSpPr>
            <p:nvPr/>
          </p:nvSpPr>
          <p:spPr bwMode="auto">
            <a:xfrm>
              <a:off x="4968" y="3782"/>
              <a:ext cx="1812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120" name="Rectangle 118"/>
            <p:cNvSpPr>
              <a:spLocks noChangeArrowheads="1"/>
            </p:cNvSpPr>
            <p:nvPr/>
          </p:nvSpPr>
          <p:spPr bwMode="auto">
            <a:xfrm>
              <a:off x="6780" y="2781"/>
              <a:ext cx="6" cy="100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121" name="Rectangle 119"/>
            <p:cNvSpPr>
              <a:spLocks noChangeArrowheads="1"/>
            </p:cNvSpPr>
            <p:nvPr/>
          </p:nvSpPr>
          <p:spPr bwMode="auto">
            <a:xfrm>
              <a:off x="6780" y="3782"/>
              <a:ext cx="6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122" name="Rectangle 120"/>
            <p:cNvSpPr>
              <a:spLocks noChangeArrowheads="1"/>
            </p:cNvSpPr>
            <p:nvPr/>
          </p:nvSpPr>
          <p:spPr bwMode="auto">
            <a:xfrm>
              <a:off x="6780" y="3782"/>
              <a:ext cx="6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pic>
          <p:nvPicPr>
            <p:cNvPr id="2169" name="Picture 12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" y="1775"/>
              <a:ext cx="1666" cy="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70" name="Picture 12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5" y="1775"/>
              <a:ext cx="1677" cy="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71" name="Picture 12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1" y="1775"/>
              <a:ext cx="1635" cy="9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72" name="Picture 12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" y="2781"/>
              <a:ext cx="1681" cy="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73" name="Picture 12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5" y="2781"/>
              <a:ext cx="1695" cy="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74" name="Picture 12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1" y="2781"/>
              <a:ext cx="1635" cy="9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14904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B359EF-00BF-4FE5-81B4-636A4298B047}"/>
              </a:ext>
            </a:extLst>
          </p:cNvPr>
          <p:cNvSpPr/>
          <p:nvPr/>
        </p:nvSpPr>
        <p:spPr>
          <a:xfrm>
            <a:off x="6374164" y="1970529"/>
            <a:ext cx="1784412" cy="90552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Reduction To Scores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EEAD42-B50B-4CA6-AA93-556DF81DE898}"/>
              </a:ext>
            </a:extLst>
          </p:cNvPr>
          <p:cNvSpPr/>
          <p:nvPr/>
        </p:nvSpPr>
        <p:spPr>
          <a:xfrm>
            <a:off x="2661815" y="1978551"/>
            <a:ext cx="1784412" cy="90552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Semantic Segmentation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4CA81233-EE7C-4D40-B565-19045A75DFC8}"/>
              </a:ext>
            </a:extLst>
          </p:cNvPr>
          <p:cNvSpPr/>
          <p:nvPr/>
        </p:nvSpPr>
        <p:spPr>
          <a:xfrm>
            <a:off x="969408" y="5173057"/>
            <a:ext cx="2902999" cy="1526959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Downward Facing Camera</a:t>
            </a:r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id="{48D35A69-36CD-4F77-9D3D-EE844D4D3733}"/>
              </a:ext>
            </a:extLst>
          </p:cNvPr>
          <p:cNvSpPr/>
          <p:nvPr/>
        </p:nvSpPr>
        <p:spPr>
          <a:xfrm>
            <a:off x="8593581" y="260059"/>
            <a:ext cx="2387560" cy="1873188"/>
          </a:xfrm>
          <a:prstGeom prst="pentag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Decision Making Module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3BE904E-F87A-42F5-B30B-3203E42D0164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 flipV="1">
            <a:off x="4446227" y="2423290"/>
            <a:ext cx="1927937" cy="8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6CB7660-6DC0-40F0-A5A5-1A6C9C4F683E}"/>
              </a:ext>
            </a:extLst>
          </p:cNvPr>
          <p:cNvCxnSpPr>
            <a:cxnSpLocks/>
            <a:stCxn id="9" idx="0"/>
            <a:endCxn id="6" idx="1"/>
          </p:cNvCxnSpPr>
          <p:nvPr/>
        </p:nvCxnSpPr>
        <p:spPr>
          <a:xfrm rot="5400000" flipH="1" flipV="1">
            <a:off x="1170489" y="3681732"/>
            <a:ext cx="2741745" cy="24090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A596D0DF-71B7-41B5-A031-7A4DF256D58F}"/>
              </a:ext>
            </a:extLst>
          </p:cNvPr>
          <p:cNvCxnSpPr>
            <a:cxnSpLocks/>
            <a:stCxn id="4" idx="3"/>
            <a:endCxn id="11" idx="3"/>
          </p:cNvCxnSpPr>
          <p:nvPr/>
        </p:nvCxnSpPr>
        <p:spPr>
          <a:xfrm flipV="1">
            <a:off x="8158576" y="2133247"/>
            <a:ext cx="1628785" cy="2900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0A06C05-6968-4BA8-BA0D-813591E2F721}"/>
                  </a:ext>
                </a:extLst>
              </p:cNvPr>
              <p:cNvSpPr txBox="1"/>
              <p:nvPr/>
            </p:nvSpPr>
            <p:spPr>
              <a:xfrm>
                <a:off x="428492" y="2237742"/>
                <a:ext cx="179831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RGB image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0A06C05-6968-4BA8-BA0D-813591E2F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92" y="2237742"/>
                <a:ext cx="1798318" cy="923330"/>
              </a:xfrm>
              <a:prstGeom prst="rect">
                <a:avLst/>
              </a:prstGeom>
              <a:blipFill>
                <a:blip r:embed="rId2"/>
                <a:stretch>
                  <a:fillRect l="-2712" t="-3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תמונה 28">
            <a:extLst>
              <a:ext uri="{FF2B5EF4-FFF2-40B4-BE49-F238E27FC236}">
                <a16:creationId xmlns:a16="http://schemas.microsoft.com/office/drawing/2014/main" id="{72545F55-2421-4A9A-AA91-DB928A5867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5" t="10213" r="67789" b="4644"/>
          <a:stretch/>
        </p:blipFill>
        <p:spPr>
          <a:xfrm>
            <a:off x="149442" y="3292162"/>
            <a:ext cx="2078853" cy="1860038"/>
          </a:xfrm>
          <a:prstGeom prst="rect">
            <a:avLst/>
          </a:prstGeom>
        </p:spPr>
      </p:pic>
      <p:pic>
        <p:nvPicPr>
          <p:cNvPr id="39" name="תמונה 28">
            <a:extLst>
              <a:ext uri="{FF2B5EF4-FFF2-40B4-BE49-F238E27FC236}">
                <a16:creationId xmlns:a16="http://schemas.microsoft.com/office/drawing/2014/main" id="{6075D844-F904-4E85-9A8E-9342D39454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05" t="11534" r="35008" b="6369"/>
          <a:stretch/>
        </p:blipFill>
        <p:spPr>
          <a:xfrm>
            <a:off x="4116544" y="4628904"/>
            <a:ext cx="2414726" cy="1793488"/>
          </a:xfrm>
          <a:prstGeom prst="rect">
            <a:avLst/>
          </a:prstGeom>
        </p:spPr>
      </p:pic>
      <p:pic>
        <p:nvPicPr>
          <p:cNvPr id="41" name="תמונה 28">
            <a:extLst>
              <a:ext uri="{FF2B5EF4-FFF2-40B4-BE49-F238E27FC236}">
                <a16:creationId xmlns:a16="http://schemas.microsoft.com/office/drawing/2014/main" id="{593B589E-CEC2-4E50-83A2-BAB298C8BF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840" t="10320" r="1533" b="3935"/>
          <a:stretch/>
        </p:blipFill>
        <p:spPr>
          <a:xfrm>
            <a:off x="7985998" y="4628904"/>
            <a:ext cx="2482789" cy="18731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F106A63-7617-4162-A00A-453A518491A7}"/>
                  </a:ext>
                </a:extLst>
              </p:cNvPr>
              <p:cNvSpPr txBox="1"/>
              <p:nvPr/>
            </p:nvSpPr>
            <p:spPr>
              <a:xfrm>
                <a:off x="4116544" y="3691727"/>
                <a:ext cx="2414726" cy="663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Class Probabilities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F106A63-7617-4162-A00A-453A51849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6544" y="3691727"/>
                <a:ext cx="2414726" cy="663451"/>
              </a:xfrm>
              <a:prstGeom prst="rect">
                <a:avLst/>
              </a:prstGeom>
              <a:blipFill>
                <a:blip r:embed="rId4"/>
                <a:stretch>
                  <a:fillRect l="-2020" t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C4C4818-DF4B-413C-A841-B786A1DB9956}"/>
                  </a:ext>
                </a:extLst>
              </p:cNvPr>
              <p:cNvSpPr txBox="1"/>
              <p:nvPr/>
            </p:nvSpPr>
            <p:spPr>
              <a:xfrm>
                <a:off x="7985997" y="3616801"/>
                <a:ext cx="24827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Score’s Map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C4C4818-DF4B-413C-A841-B786A1DB9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5997" y="3616801"/>
                <a:ext cx="2482789" cy="646331"/>
              </a:xfrm>
              <a:prstGeom prst="rect">
                <a:avLst/>
              </a:prstGeom>
              <a:blipFill>
                <a:blip r:embed="rId5"/>
                <a:stretch>
                  <a:fillRect l="-1966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2552095-7A16-4DB6-B406-7684D8977123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 flipV="1">
            <a:off x="7331979" y="975551"/>
            <a:ext cx="1261605" cy="19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84D9091-4C71-48F7-A74D-32087D993A6F}"/>
              </a:ext>
            </a:extLst>
          </p:cNvPr>
          <p:cNvCxnSpPr>
            <a:cxnSpLocks/>
            <a:stCxn id="54" idx="0"/>
          </p:cNvCxnSpPr>
          <p:nvPr/>
        </p:nvCxnSpPr>
        <p:spPr>
          <a:xfrm flipH="1" flipV="1">
            <a:off x="5318621" y="2423291"/>
            <a:ext cx="5286" cy="12684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5470B7-362A-4089-956F-AED20602E117}"/>
              </a:ext>
            </a:extLst>
          </p:cNvPr>
          <p:cNvCxnSpPr>
            <a:cxnSpLocks/>
          </p:cNvCxnSpPr>
          <p:nvPr/>
        </p:nvCxnSpPr>
        <p:spPr>
          <a:xfrm flipV="1">
            <a:off x="8784675" y="2424688"/>
            <a:ext cx="1" cy="1192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4A639A5-0400-4D68-BD91-93404D47F08F}"/>
              </a:ext>
            </a:extLst>
          </p:cNvPr>
          <p:cNvSpPr txBox="1"/>
          <p:nvPr/>
        </p:nvSpPr>
        <p:spPr>
          <a:xfrm>
            <a:off x="3708961" y="533161"/>
            <a:ext cx="3623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Uses this information and other data to select a landing site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845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">
            <a:extLst>
              <a:ext uri="{FF2B5EF4-FFF2-40B4-BE49-F238E27FC236}">
                <a16:creationId xmlns:a16="http://schemas.microsoft.com/office/drawing/2014/main" id="{F1ACBE00-0221-433D-8EA5-D9D7B45F3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2">
            <a:extLst>
              <a:ext uri="{FF2B5EF4-FFF2-40B4-BE49-F238E27FC236}">
                <a16:creationId xmlns:a16="http://schemas.microsoft.com/office/drawing/2014/main" id="{EFAE1C99-F9B1-4DA2-A8F4-7E2AC332F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FE1AC25-2FC4-423B-B140-5D988CC12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781" y="758952"/>
            <a:ext cx="3843782" cy="367989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800" dirty="0"/>
              <a:t>Experiments &amp; Results</a:t>
            </a:r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A16DC49E-B5CC-4DE4-BBB3-D4E1A99420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" r="30638" b="-1"/>
          <a:stretch/>
        </p:blipFill>
        <p:spPr>
          <a:xfrm>
            <a:off x="4630994" y="10"/>
            <a:ext cx="7118554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84CBAFF-E5CD-4096-AD43-9E24C5E65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3480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55138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C2972-1AEE-487A-BB74-E5DD3DA09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Setting: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CED28-472C-40BB-99DF-41ABC7110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  <a:p>
            <a:pPr lvl="1"/>
            <a:r>
              <a:rPr lang="en-US" dirty="0"/>
              <a:t>Created using </a:t>
            </a:r>
            <a:r>
              <a:rPr lang="en-US" dirty="0" err="1"/>
              <a:t>AirSim</a:t>
            </a:r>
            <a:r>
              <a:rPr lang="en-US" dirty="0"/>
              <a:t> on top of Unreal Engine</a:t>
            </a:r>
          </a:p>
          <a:p>
            <a:pPr lvl="1"/>
            <a:r>
              <a:rPr lang="en-US" dirty="0"/>
              <a:t>Contains image and full pixel-wise labeling for each image</a:t>
            </a:r>
          </a:p>
          <a:p>
            <a:pPr lvl="1"/>
            <a:r>
              <a:rPr lang="en-US" dirty="0"/>
              <a:t>Size of the training set is 995 images</a:t>
            </a:r>
          </a:p>
          <a:p>
            <a:pPr lvl="1"/>
            <a:r>
              <a:rPr lang="en-US" dirty="0"/>
              <a:t>Size of the test set is 438 images</a:t>
            </a:r>
          </a:p>
          <a:p>
            <a:r>
              <a:rPr lang="en-US" dirty="0"/>
              <a:t>Hardware</a:t>
            </a:r>
          </a:p>
          <a:p>
            <a:pPr lvl="1"/>
            <a:r>
              <a:rPr lang="en-US" dirty="0"/>
              <a:t>Single CPU - </a:t>
            </a:r>
            <a:r>
              <a:rPr lang="pt-BR" dirty="0"/>
              <a:t>Xeon(R) CPU E5-2683 v4 @ 2.10GHz</a:t>
            </a:r>
          </a:p>
          <a:p>
            <a:pPr lvl="1"/>
            <a:r>
              <a:rPr lang="pt-BR" dirty="0"/>
              <a:t>Single GPU - GeForce RTX 2080</a:t>
            </a:r>
          </a:p>
          <a:p>
            <a:r>
              <a:rPr lang="en-US" dirty="0"/>
              <a:t>Software </a:t>
            </a:r>
          </a:p>
          <a:p>
            <a:pPr lvl="1"/>
            <a:r>
              <a:rPr lang="en-US" dirty="0"/>
              <a:t>Linux(Ubuntu)</a:t>
            </a:r>
          </a:p>
          <a:p>
            <a:pPr lvl="1"/>
            <a:r>
              <a:rPr lang="en-US" dirty="0"/>
              <a:t>Python 3.8</a:t>
            </a:r>
          </a:p>
          <a:p>
            <a:pPr lvl="1"/>
            <a:r>
              <a:rPr lang="en-US" dirty="0" err="1"/>
              <a:t>Pytorch</a:t>
            </a:r>
            <a:r>
              <a:rPr lang="en-US" dirty="0"/>
              <a:t> 1.5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0552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D744E-DBAA-492B-B874-D7B866975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 Correctness: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830E66-13A8-42E5-9BAC-84A1A8814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710" y="2864860"/>
            <a:ext cx="5829805" cy="2011854"/>
          </a:xfrm>
        </p:spPr>
      </p:pic>
    </p:spTree>
    <p:extLst>
      <p:ext uri="{BB962C8B-B14F-4D97-AF65-F5344CB8AC3E}">
        <p14:creationId xmlns:p14="http://schemas.microsoft.com/office/powerpoint/2010/main" val="1233305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1">
            <a:extLst>
              <a:ext uri="{FF2B5EF4-FFF2-40B4-BE49-F238E27FC236}">
                <a16:creationId xmlns:a16="http://schemas.microsoft.com/office/drawing/2014/main" id="{489AE6DA-A080-475C-BE02-EF343FBA6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AB33EF95-E91B-40C4-A692-E91065291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15">
            <a:extLst>
              <a:ext uri="{FF2B5EF4-FFF2-40B4-BE49-F238E27FC236}">
                <a16:creationId xmlns:a16="http://schemas.microsoft.com/office/drawing/2014/main" id="{953CAC5D-D424-4EE2-A0C2-72ED7A88A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6568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7D36CE3D-12B5-49F0-ADFE-A5055E989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49725"/>
            <a:ext cx="5371395" cy="355854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A64513-CA67-4B53-A081-07B1C3561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729" y="1687471"/>
            <a:ext cx="5371395" cy="347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08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E7887423-FE43-428E-AFDD-8C88483565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7"/>
          <a:stretch/>
        </p:blipFill>
        <p:spPr bwMode="auto">
          <a:xfrm>
            <a:off x="0" y="10"/>
            <a:ext cx="12191980" cy="6857990"/>
          </a:xfrm>
          <a:prstGeom prst="rect">
            <a:avLst/>
          </a:prstGeom>
          <a:solidFill>
            <a:schemeClr val="bg1">
              <a:alpha val="0"/>
            </a:schemeClr>
          </a:solidFill>
          <a:effectLst>
            <a:glow rad="127000">
              <a:schemeClr val="bg1"/>
            </a:glow>
          </a:effectLst>
        </p:spPr>
      </p:pic>
      <p:sp>
        <p:nvSpPr>
          <p:cNvPr id="6" name="Rectangle 5"/>
          <p:cNvSpPr/>
          <p:nvPr/>
        </p:nvSpPr>
        <p:spPr>
          <a:xfrm>
            <a:off x="-755904" y="-524256"/>
            <a:ext cx="12191980" cy="6858000"/>
          </a:xfrm>
          <a:prstGeom prst="rect">
            <a:avLst/>
          </a:prstGeom>
          <a:solidFill>
            <a:schemeClr val="accent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Overview: Autonomous Landing Project Objectives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Find a safe landing place for a drone in a crowded urban environment </a:t>
            </a:r>
          </a:p>
          <a:p>
            <a:r>
              <a:rPr lang="en-US" sz="2800" dirty="0">
                <a:solidFill>
                  <a:schemeClr val="bg1"/>
                </a:solidFill>
              </a:rPr>
              <a:t>Do it fast</a:t>
            </a:r>
          </a:p>
          <a:p>
            <a:r>
              <a:rPr lang="en-US" sz="2800" dirty="0">
                <a:solidFill>
                  <a:schemeClr val="bg1"/>
                </a:solidFill>
              </a:rPr>
              <a:t>Prevent collisions </a:t>
            </a:r>
          </a:p>
          <a:p>
            <a:r>
              <a:rPr lang="en-US" sz="2800" dirty="0">
                <a:solidFill>
                  <a:schemeClr val="bg1"/>
                </a:solidFill>
              </a:rPr>
              <a:t>Provide performance guarantees (False positive/ False Negative)</a:t>
            </a:r>
          </a:p>
          <a:p>
            <a:r>
              <a:rPr lang="en-US" sz="2800" dirty="0">
                <a:solidFill>
                  <a:schemeClr val="bg1"/>
                </a:solidFill>
              </a:rPr>
              <a:t>Implement and test in a simulation (phase 1) and a live demo (phase 2)</a:t>
            </a:r>
            <a:endParaRPr lang="he-I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923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A0A71-E8A5-4FEA-B0CA-0F732C730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0"/>
            <a:ext cx="9692640" cy="1325562"/>
          </a:xfrm>
        </p:spPr>
        <p:txBody>
          <a:bodyPr/>
          <a:lstStyle/>
          <a:p>
            <a:r>
              <a:rPr lang="en-US" dirty="0"/>
              <a:t>Runtime Speeds (in </a:t>
            </a:r>
            <a:r>
              <a:rPr lang="en-US" dirty="0" err="1"/>
              <a:t>m.s.</a:t>
            </a:r>
            <a:r>
              <a:rPr lang="en-US" dirty="0"/>
              <a:t>):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D40B05-E145-4EEE-95B9-02F1A3778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49" y="1325562"/>
            <a:ext cx="9406128" cy="42317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EBD902-06AE-4F4C-9C20-306B28366619}"/>
              </a:ext>
            </a:extLst>
          </p:cNvPr>
          <p:cNvSpPr txBox="1"/>
          <p:nvPr/>
        </p:nvSpPr>
        <p:spPr>
          <a:xfrm>
            <a:off x="1122549" y="5532438"/>
            <a:ext cx="92288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time = (</a:t>
            </a:r>
            <a:r>
              <a:rPr lang="en-US" dirty="0" err="1"/>
              <a:t>cpu</a:t>
            </a:r>
            <a:r>
              <a:rPr lang="en-US" dirty="0"/>
              <a:t> input + output conversion) + (</a:t>
            </a:r>
            <a:r>
              <a:rPr lang="en-US" dirty="0" err="1"/>
              <a:t>cuda</a:t>
            </a:r>
            <a:r>
              <a:rPr lang="en-US" dirty="0"/>
              <a:t> oracle time) </a:t>
            </a:r>
          </a:p>
          <a:p>
            <a:pPr marL="285750" indent="-285750">
              <a:buFontTx/>
              <a:buChar char="-"/>
            </a:pPr>
            <a:r>
              <a:rPr lang="en-US" dirty="0"/>
              <a:t>Fast-SCNN: (46 + 12) + (26) = 84ms = 11 FPS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BiSeNet</a:t>
            </a:r>
            <a:r>
              <a:rPr lang="en-US" dirty="0"/>
              <a:t>: (50 + 10) + 46 = 106ms = 9FPS</a:t>
            </a:r>
          </a:p>
          <a:p>
            <a:r>
              <a:rPr lang="en-US" dirty="0"/>
              <a:t>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40895D3-9338-4B09-ABC8-854FF27AEB21}"/>
              </a:ext>
            </a:extLst>
          </p:cNvPr>
          <p:cNvSpPr/>
          <p:nvPr/>
        </p:nvSpPr>
        <p:spPr>
          <a:xfrm>
            <a:off x="1260348" y="4206240"/>
            <a:ext cx="8946642" cy="49149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0614BF9-020B-4EB5-A75E-FD5825D82EEB}"/>
              </a:ext>
            </a:extLst>
          </p:cNvPr>
          <p:cNvSpPr/>
          <p:nvPr/>
        </p:nvSpPr>
        <p:spPr>
          <a:xfrm>
            <a:off x="1298448" y="1798319"/>
            <a:ext cx="8946642" cy="1200329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52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D3624-E99B-4C0E-B52D-6D755D1C7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840" y="0"/>
            <a:ext cx="9692640" cy="1325562"/>
          </a:xfrm>
        </p:spPr>
        <p:txBody>
          <a:bodyPr/>
          <a:lstStyle/>
          <a:p>
            <a:r>
              <a:rPr lang="en-US" dirty="0"/>
              <a:t>Integration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DD7E5A-550C-4343-99B7-43D744565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5840" y="1428108"/>
            <a:ext cx="8595360" cy="4351337"/>
          </a:xfrm>
        </p:spPr>
        <p:txBody>
          <a:bodyPr/>
          <a:lstStyle/>
          <a:p>
            <a:r>
              <a:rPr lang="en-US" dirty="0"/>
              <a:t>Oracle is integrated and ready for phase 1 on the mission computer</a:t>
            </a:r>
          </a:p>
          <a:p>
            <a:r>
              <a:rPr lang="en-US" dirty="0"/>
              <a:t>Receives continuously images and outputs the correct output to the decision-making module</a:t>
            </a:r>
          </a:p>
        </p:txBody>
      </p:sp>
    </p:spTree>
    <p:extLst>
      <p:ext uri="{BB962C8B-B14F-4D97-AF65-F5344CB8AC3E}">
        <p14:creationId xmlns:p14="http://schemas.microsoft.com/office/powerpoint/2010/main" val="1593983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racle Results - ISL Autonomous Landing-zinuLtjdE7Y">
            <a:hlinkClick r:id="" action="ppaction://media"/>
            <a:extLst>
              <a:ext uri="{FF2B5EF4-FFF2-40B4-BE49-F238E27FC236}">
                <a16:creationId xmlns:a16="http://schemas.microsoft.com/office/drawing/2014/main" id="{99A5B6A1-E464-4CA1-8504-35EEF4A777C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71974" y="5239"/>
            <a:ext cx="5732980" cy="6850087"/>
          </a:xfrm>
        </p:spPr>
      </p:pic>
    </p:spTree>
    <p:extLst>
      <p:ext uri="{BB962C8B-B14F-4D97-AF65-F5344CB8AC3E}">
        <p14:creationId xmlns:p14="http://schemas.microsoft.com/office/powerpoint/2010/main" val="4267950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76D62-B2B2-4977-B9AE-F76592B73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8BA27-9F18-4286-AE0F-B72CAF883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chosen to base the oracle on semantic segmentation, over geometric reconstruction, plane analysis.</a:t>
            </a:r>
          </a:p>
          <a:p>
            <a:r>
              <a:rPr lang="en-US" dirty="0"/>
              <a:t>Implemented 2 segmentation models, and both achieved good results on the simulated dataset.</a:t>
            </a:r>
          </a:p>
          <a:p>
            <a:r>
              <a:rPr lang="en-US" dirty="0"/>
              <a:t>Got to runtime speeds of ~ </a:t>
            </a:r>
            <a:r>
              <a:rPr lang="en-US" b="1" dirty="0"/>
              <a:t>10</a:t>
            </a:r>
            <a:r>
              <a:rPr lang="en-US" dirty="0"/>
              <a:t> </a:t>
            </a:r>
            <a:r>
              <a:rPr lang="en-US" b="1" dirty="0"/>
              <a:t>FPS</a:t>
            </a:r>
            <a:endParaRPr lang="en-US" dirty="0"/>
          </a:p>
          <a:p>
            <a:r>
              <a:rPr lang="en-US" dirty="0"/>
              <a:t>Kept the module simple and flexible – the mode of operation can be configured, and the definition of the landing site can be changed by modifying the set of classes and their scores.  </a:t>
            </a:r>
          </a:p>
          <a:p>
            <a:r>
              <a:rPr lang="en-US" dirty="0"/>
              <a:t>Oracle is integrated into the mission computer</a:t>
            </a:r>
          </a:p>
        </p:txBody>
      </p:sp>
    </p:spTree>
    <p:extLst>
      <p:ext uri="{BB962C8B-B14F-4D97-AF65-F5344CB8AC3E}">
        <p14:creationId xmlns:p14="http://schemas.microsoft.com/office/powerpoint/2010/main" val="2338320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FB33262-E90B-4306-AB1F-D449FCE23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11" y="0"/>
            <a:ext cx="9692640" cy="1325562"/>
          </a:xfrm>
        </p:spPr>
        <p:txBody>
          <a:bodyPr/>
          <a:lstStyle/>
          <a:p>
            <a:pPr algn="ctr"/>
            <a:r>
              <a:rPr lang="en-US" dirty="0"/>
              <a:t>Future Work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C3ABF0B-BBF6-4717-BD85-0F269F3F0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232" y="1467760"/>
            <a:ext cx="9975484" cy="5039572"/>
          </a:xfrm>
        </p:spPr>
        <p:txBody>
          <a:bodyPr>
            <a:normAutofit/>
          </a:bodyPr>
          <a:lstStyle/>
          <a:p>
            <a:r>
              <a:rPr lang="en-US" sz="2400" dirty="0"/>
              <a:t>Transferring from simulation to the real-world</a:t>
            </a:r>
          </a:p>
          <a:p>
            <a:pPr lvl="1"/>
            <a:r>
              <a:rPr lang="en-US" sz="2000" b="1" dirty="0"/>
              <a:t>Weak Supervision</a:t>
            </a:r>
            <a:r>
              <a:rPr lang="en-US" sz="2000" dirty="0"/>
              <a:t> - train the segmentation models based on partial labeling, for example by using image level classification labels or object bounding box annotations in the images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/>
              <a:t>Transfer Learning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b="1" dirty="0"/>
              <a:t>Synthetic Data Set Augmentation</a:t>
            </a:r>
            <a:r>
              <a:rPr lang="en-US" sz="1800" dirty="0"/>
              <a:t>: manipulating the synthetic data to look more realistic or render it with different settings to force the model learn more meaningful feature.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b="1" dirty="0"/>
              <a:t>Fine Tunning: </a:t>
            </a:r>
            <a:r>
              <a:rPr lang="en-US" sz="1800" dirty="0"/>
              <a:t>train the segmentation model on a large dataset and then retrain last layers on real world small dataset. </a:t>
            </a:r>
            <a:endParaRPr lang="en-US" sz="1800" b="1" dirty="0"/>
          </a:p>
          <a:p>
            <a:r>
              <a:rPr lang="en-US" sz="2400" dirty="0"/>
              <a:t>Optimizations: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Compiling model with TensorRT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TensorRT is offered by NVIDIA for optimizing deep learning 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models</a:t>
            </a:r>
            <a:r>
              <a:rPr lang="en-US" sz="1800" dirty="0"/>
              <a:t> resulting lighter and faster inference time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dirty="0"/>
              <a:t>Software Optimization - </a:t>
            </a:r>
            <a:r>
              <a:rPr lang="en-US" sz="1800" dirty="0"/>
              <a:t> profiling and optimizing the different parts in the module</a:t>
            </a:r>
            <a:endParaRPr lang="en-US" sz="1800" b="1" dirty="0"/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90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Rounded Rectangle 182"/>
          <p:cNvSpPr/>
          <p:nvPr/>
        </p:nvSpPr>
        <p:spPr>
          <a:xfrm>
            <a:off x="1648220" y="1513840"/>
            <a:ext cx="9520595" cy="5257901"/>
          </a:xfrm>
          <a:prstGeom prst="roundRect">
            <a:avLst/>
          </a:prstGeom>
          <a:solidFill>
            <a:srgbClr val="67E7F5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grpSp>
        <p:nvGrpSpPr>
          <p:cNvPr id="154" name="Group 153"/>
          <p:cNvGrpSpPr/>
          <p:nvPr/>
        </p:nvGrpSpPr>
        <p:grpSpPr>
          <a:xfrm rot="16200000">
            <a:off x="8304084" y="5308451"/>
            <a:ext cx="974019" cy="757925"/>
            <a:chOff x="6872129" y="618820"/>
            <a:chExt cx="974019" cy="757925"/>
          </a:xfrm>
        </p:grpSpPr>
        <p:sp>
          <p:nvSpPr>
            <p:cNvPr id="156" name="Cloud 155"/>
            <p:cNvSpPr/>
            <p:nvPr/>
          </p:nvSpPr>
          <p:spPr>
            <a:xfrm>
              <a:off x="6872129" y="618820"/>
              <a:ext cx="974019" cy="757925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157" name="Group 156"/>
            <p:cNvGrpSpPr/>
            <p:nvPr/>
          </p:nvGrpSpPr>
          <p:grpSpPr>
            <a:xfrm>
              <a:off x="7103661" y="784382"/>
              <a:ext cx="510942" cy="420047"/>
              <a:chOff x="5641867" y="2334744"/>
              <a:chExt cx="840443" cy="1721946"/>
            </a:xfrm>
          </p:grpSpPr>
          <p:sp>
            <p:nvSpPr>
              <p:cNvPr id="158" name="Rectangle 157"/>
              <p:cNvSpPr/>
              <p:nvPr/>
            </p:nvSpPr>
            <p:spPr>
              <a:xfrm>
                <a:off x="5641867" y="3318796"/>
                <a:ext cx="840443" cy="73789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1050" b="1" dirty="0">
                    <a:solidFill>
                      <a:schemeClr val="tx1"/>
                    </a:solidFill>
                  </a:rPr>
                  <a:t>Pub</a:t>
                </a:r>
                <a:endParaRPr lang="he-IL" sz="105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5641867" y="2334744"/>
                <a:ext cx="840443" cy="73789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1050" b="1" dirty="0">
                    <a:solidFill>
                      <a:schemeClr val="tx1"/>
                    </a:solidFill>
                  </a:rPr>
                  <a:t>Sub</a:t>
                </a:r>
                <a:endParaRPr lang="he-IL" sz="1050" dirty="0"/>
              </a:p>
            </p:txBody>
          </p:sp>
        </p:grpSp>
      </p:grpSp>
      <p:grpSp>
        <p:nvGrpSpPr>
          <p:cNvPr id="140" name="Group 139"/>
          <p:cNvGrpSpPr/>
          <p:nvPr/>
        </p:nvGrpSpPr>
        <p:grpSpPr>
          <a:xfrm rot="16200000">
            <a:off x="7178062" y="5314568"/>
            <a:ext cx="975600" cy="757925"/>
            <a:chOff x="5513023" y="640562"/>
            <a:chExt cx="975600" cy="757925"/>
          </a:xfrm>
        </p:grpSpPr>
        <p:sp>
          <p:nvSpPr>
            <p:cNvPr id="141" name="Cloud 140"/>
            <p:cNvSpPr/>
            <p:nvPr/>
          </p:nvSpPr>
          <p:spPr>
            <a:xfrm>
              <a:off x="5513023" y="640562"/>
              <a:ext cx="975600" cy="757925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149" name="Group 148"/>
            <p:cNvGrpSpPr/>
            <p:nvPr/>
          </p:nvGrpSpPr>
          <p:grpSpPr>
            <a:xfrm>
              <a:off x="5754946" y="800813"/>
              <a:ext cx="510942" cy="428323"/>
              <a:chOff x="5644130" y="2396276"/>
              <a:chExt cx="840443" cy="1755876"/>
            </a:xfrm>
          </p:grpSpPr>
          <p:sp>
            <p:nvSpPr>
              <p:cNvPr id="151" name="Rectangle 150"/>
              <p:cNvSpPr/>
              <p:nvPr/>
            </p:nvSpPr>
            <p:spPr>
              <a:xfrm>
                <a:off x="5644130" y="2396276"/>
                <a:ext cx="840443" cy="73789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1050" b="1" dirty="0">
                    <a:solidFill>
                      <a:schemeClr val="tx1"/>
                    </a:solidFill>
                  </a:rPr>
                  <a:t>Pub</a:t>
                </a:r>
                <a:endParaRPr lang="he-IL" sz="105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5644130" y="3414258"/>
                <a:ext cx="840443" cy="73789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1050" b="1" dirty="0">
                    <a:solidFill>
                      <a:schemeClr val="tx1"/>
                    </a:solidFill>
                  </a:rPr>
                  <a:t>Sub</a:t>
                </a:r>
                <a:endParaRPr lang="he-IL" sz="1050" dirty="0"/>
              </a:p>
            </p:txBody>
          </p:sp>
        </p:grpSp>
      </p:grpSp>
      <p:grpSp>
        <p:nvGrpSpPr>
          <p:cNvPr id="133" name="Group 132"/>
          <p:cNvGrpSpPr/>
          <p:nvPr/>
        </p:nvGrpSpPr>
        <p:grpSpPr>
          <a:xfrm>
            <a:off x="5780628" y="3593365"/>
            <a:ext cx="975600" cy="757925"/>
            <a:chOff x="5513023" y="640562"/>
            <a:chExt cx="975600" cy="757925"/>
          </a:xfrm>
        </p:grpSpPr>
        <p:sp>
          <p:nvSpPr>
            <p:cNvPr id="135" name="Cloud 134"/>
            <p:cNvSpPr/>
            <p:nvPr/>
          </p:nvSpPr>
          <p:spPr>
            <a:xfrm>
              <a:off x="5513023" y="640562"/>
              <a:ext cx="975600" cy="757925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137" name="Group 136"/>
            <p:cNvGrpSpPr/>
            <p:nvPr/>
          </p:nvGrpSpPr>
          <p:grpSpPr>
            <a:xfrm>
              <a:off x="5754946" y="800813"/>
              <a:ext cx="510942" cy="428323"/>
              <a:chOff x="5644130" y="2396276"/>
              <a:chExt cx="840443" cy="1755876"/>
            </a:xfrm>
          </p:grpSpPr>
          <p:sp>
            <p:nvSpPr>
              <p:cNvPr id="138" name="Rectangle 137"/>
              <p:cNvSpPr/>
              <p:nvPr/>
            </p:nvSpPr>
            <p:spPr>
              <a:xfrm>
                <a:off x="5644130" y="2396276"/>
                <a:ext cx="840443" cy="73789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1050" b="1" dirty="0">
                    <a:solidFill>
                      <a:schemeClr val="tx1"/>
                    </a:solidFill>
                  </a:rPr>
                  <a:t>Pub</a:t>
                </a:r>
                <a:endParaRPr lang="he-IL" sz="105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5644130" y="3414258"/>
                <a:ext cx="840443" cy="73789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1050" b="1" dirty="0">
                    <a:solidFill>
                      <a:schemeClr val="tx1"/>
                    </a:solidFill>
                  </a:rPr>
                  <a:t>Sub</a:t>
                </a:r>
                <a:endParaRPr lang="he-IL" sz="1050" dirty="0"/>
              </a:p>
            </p:txBody>
          </p:sp>
        </p:grpSp>
      </p:grpSp>
      <p:grpSp>
        <p:nvGrpSpPr>
          <p:cNvPr id="23" name="Group 22"/>
          <p:cNvGrpSpPr/>
          <p:nvPr/>
        </p:nvGrpSpPr>
        <p:grpSpPr>
          <a:xfrm>
            <a:off x="3323457" y="4232661"/>
            <a:ext cx="974019" cy="757925"/>
            <a:chOff x="6872129" y="618820"/>
            <a:chExt cx="974019" cy="757925"/>
          </a:xfrm>
        </p:grpSpPr>
        <p:sp>
          <p:nvSpPr>
            <p:cNvPr id="271" name="Cloud 270"/>
            <p:cNvSpPr/>
            <p:nvPr/>
          </p:nvSpPr>
          <p:spPr>
            <a:xfrm>
              <a:off x="6872129" y="618820"/>
              <a:ext cx="974019" cy="757925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272" name="Group 271"/>
            <p:cNvGrpSpPr/>
            <p:nvPr/>
          </p:nvGrpSpPr>
          <p:grpSpPr>
            <a:xfrm>
              <a:off x="7103661" y="784382"/>
              <a:ext cx="510942" cy="420047"/>
              <a:chOff x="5641867" y="2334744"/>
              <a:chExt cx="840443" cy="1721946"/>
            </a:xfrm>
          </p:grpSpPr>
          <p:sp>
            <p:nvSpPr>
              <p:cNvPr id="273" name="Rectangle 272"/>
              <p:cNvSpPr/>
              <p:nvPr/>
            </p:nvSpPr>
            <p:spPr>
              <a:xfrm>
                <a:off x="5641867" y="3318796"/>
                <a:ext cx="840443" cy="73789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1050" b="1" dirty="0">
                    <a:solidFill>
                      <a:schemeClr val="tx1"/>
                    </a:solidFill>
                  </a:rPr>
                  <a:t>Pub</a:t>
                </a:r>
                <a:endParaRPr lang="he-IL" sz="105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4" name="Rectangle 273"/>
              <p:cNvSpPr/>
              <p:nvPr/>
            </p:nvSpPr>
            <p:spPr>
              <a:xfrm>
                <a:off x="5641867" y="2334744"/>
                <a:ext cx="840443" cy="73789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1050" b="1" dirty="0">
                    <a:solidFill>
                      <a:schemeClr val="tx1"/>
                    </a:solidFill>
                  </a:rPr>
                  <a:t>Sub</a:t>
                </a:r>
                <a:endParaRPr lang="he-IL" sz="1050" dirty="0"/>
              </a:p>
            </p:txBody>
          </p:sp>
        </p:grpSp>
      </p:grpSp>
      <p:grpSp>
        <p:nvGrpSpPr>
          <p:cNvPr id="115" name="Group 114"/>
          <p:cNvGrpSpPr/>
          <p:nvPr/>
        </p:nvGrpSpPr>
        <p:grpSpPr>
          <a:xfrm>
            <a:off x="9623860" y="3692734"/>
            <a:ext cx="975600" cy="757925"/>
            <a:chOff x="5513023" y="640562"/>
            <a:chExt cx="975600" cy="757925"/>
          </a:xfrm>
        </p:grpSpPr>
        <p:sp>
          <p:nvSpPr>
            <p:cNvPr id="116" name="Cloud 115"/>
            <p:cNvSpPr/>
            <p:nvPr/>
          </p:nvSpPr>
          <p:spPr>
            <a:xfrm>
              <a:off x="5513023" y="640562"/>
              <a:ext cx="975600" cy="757925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117" name="Group 116"/>
            <p:cNvGrpSpPr/>
            <p:nvPr/>
          </p:nvGrpSpPr>
          <p:grpSpPr>
            <a:xfrm>
              <a:off x="5754946" y="800813"/>
              <a:ext cx="510942" cy="428323"/>
              <a:chOff x="5644130" y="2396276"/>
              <a:chExt cx="840443" cy="1755876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5644130" y="2396276"/>
                <a:ext cx="840443" cy="73789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1050" b="1" dirty="0">
                    <a:solidFill>
                      <a:schemeClr val="tx1"/>
                    </a:solidFill>
                  </a:rPr>
                  <a:t>Pub</a:t>
                </a:r>
                <a:endParaRPr lang="he-IL" sz="105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5644130" y="3414258"/>
                <a:ext cx="840443" cy="73789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1050" b="1" dirty="0">
                    <a:solidFill>
                      <a:schemeClr val="tx1"/>
                    </a:solidFill>
                  </a:rPr>
                  <a:t>Sub</a:t>
                </a:r>
                <a:endParaRPr lang="he-IL" sz="1050" dirty="0"/>
              </a:p>
            </p:txBody>
          </p:sp>
        </p:grpSp>
      </p:grpSp>
      <p:grpSp>
        <p:nvGrpSpPr>
          <p:cNvPr id="101" name="Group 100"/>
          <p:cNvGrpSpPr/>
          <p:nvPr/>
        </p:nvGrpSpPr>
        <p:grpSpPr>
          <a:xfrm>
            <a:off x="7697838" y="3124762"/>
            <a:ext cx="974019" cy="757925"/>
            <a:chOff x="6872129" y="618820"/>
            <a:chExt cx="974019" cy="757925"/>
          </a:xfrm>
        </p:grpSpPr>
        <p:sp>
          <p:nvSpPr>
            <p:cNvPr id="102" name="Cloud 101"/>
            <p:cNvSpPr/>
            <p:nvPr/>
          </p:nvSpPr>
          <p:spPr>
            <a:xfrm>
              <a:off x="6872129" y="618820"/>
              <a:ext cx="974019" cy="757925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7103661" y="784382"/>
              <a:ext cx="510942" cy="420047"/>
              <a:chOff x="5641867" y="2334744"/>
              <a:chExt cx="840443" cy="1721946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5641867" y="3318796"/>
                <a:ext cx="840443" cy="73789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1050" b="1" dirty="0">
                    <a:solidFill>
                      <a:schemeClr val="tx1"/>
                    </a:solidFill>
                  </a:rPr>
                  <a:t>Pub</a:t>
                </a:r>
                <a:endParaRPr lang="he-IL" sz="105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5641867" y="2334744"/>
                <a:ext cx="840443" cy="73789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1050" b="1" dirty="0">
                    <a:solidFill>
                      <a:schemeClr val="tx1"/>
                    </a:solidFill>
                  </a:rPr>
                  <a:t>Sub</a:t>
                </a:r>
                <a:endParaRPr lang="he-IL" sz="1050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-69012"/>
            <a:ext cx="9692640" cy="1325562"/>
          </a:xfrm>
        </p:spPr>
        <p:txBody>
          <a:bodyPr/>
          <a:lstStyle/>
          <a:p>
            <a:r>
              <a:rPr lang="en-US" dirty="0"/>
              <a:t>The Oracle within the system </a:t>
            </a:r>
            <a:endParaRPr lang="he-IL" dirty="0"/>
          </a:p>
        </p:txBody>
      </p:sp>
      <p:sp>
        <p:nvSpPr>
          <p:cNvPr id="4" name="Rounded Rectangle 3"/>
          <p:cNvSpPr/>
          <p:nvPr/>
        </p:nvSpPr>
        <p:spPr>
          <a:xfrm>
            <a:off x="9398929" y="5296729"/>
            <a:ext cx="1512000" cy="79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Global Path Planner</a:t>
            </a:r>
            <a:endParaRPr lang="he-IL" dirty="0"/>
          </a:p>
        </p:txBody>
      </p:sp>
      <p:sp>
        <p:nvSpPr>
          <p:cNvPr id="5" name="Rounded Rectangle 4"/>
          <p:cNvSpPr/>
          <p:nvPr/>
        </p:nvSpPr>
        <p:spPr>
          <a:xfrm>
            <a:off x="7502366" y="4182058"/>
            <a:ext cx="1370284" cy="6990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Decision Making</a:t>
            </a:r>
            <a:endParaRPr lang="he-IL" dirty="0"/>
          </a:p>
        </p:txBody>
      </p:sp>
      <p:sp>
        <p:nvSpPr>
          <p:cNvPr id="6" name="Rounded Rectangle 5"/>
          <p:cNvSpPr/>
          <p:nvPr/>
        </p:nvSpPr>
        <p:spPr>
          <a:xfrm>
            <a:off x="9349026" y="2519715"/>
            <a:ext cx="1512000" cy="79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Oracle</a:t>
            </a:r>
            <a:endParaRPr lang="he-IL" dirty="0"/>
          </a:p>
        </p:txBody>
      </p:sp>
      <p:sp>
        <p:nvSpPr>
          <p:cNvPr id="7" name="Rounded Rectangle 6"/>
          <p:cNvSpPr/>
          <p:nvPr/>
        </p:nvSpPr>
        <p:spPr>
          <a:xfrm>
            <a:off x="5544236" y="5287928"/>
            <a:ext cx="1512000" cy="79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Local Trajectory Planner</a:t>
            </a:r>
            <a:endParaRPr lang="he-IL" dirty="0"/>
          </a:p>
        </p:txBody>
      </p:sp>
      <p:sp>
        <p:nvSpPr>
          <p:cNvPr id="8" name="Rounded Rectangle 7"/>
          <p:cNvSpPr/>
          <p:nvPr/>
        </p:nvSpPr>
        <p:spPr>
          <a:xfrm>
            <a:off x="5521845" y="2519715"/>
            <a:ext cx="1512000" cy="79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Detection and Tracking</a:t>
            </a:r>
            <a:endParaRPr lang="he-IL" dirty="0"/>
          </a:p>
        </p:txBody>
      </p:sp>
      <p:sp>
        <p:nvSpPr>
          <p:cNvPr id="9" name="Rounded Rectangle 8"/>
          <p:cNvSpPr/>
          <p:nvPr/>
        </p:nvSpPr>
        <p:spPr>
          <a:xfrm>
            <a:off x="205785" y="3910075"/>
            <a:ext cx="1260000" cy="7200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LIDAR</a:t>
            </a:r>
            <a:endParaRPr lang="he-IL" dirty="0"/>
          </a:p>
        </p:txBody>
      </p:sp>
      <p:sp>
        <p:nvSpPr>
          <p:cNvPr id="10" name="Rounded Rectangle 9"/>
          <p:cNvSpPr/>
          <p:nvPr/>
        </p:nvSpPr>
        <p:spPr>
          <a:xfrm>
            <a:off x="205785" y="2055099"/>
            <a:ext cx="1260000" cy="7200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Depth Camera</a:t>
            </a:r>
            <a:endParaRPr lang="he-IL" dirty="0"/>
          </a:p>
        </p:txBody>
      </p:sp>
      <p:sp>
        <p:nvSpPr>
          <p:cNvPr id="11" name="Rounded Rectangle 10"/>
          <p:cNvSpPr/>
          <p:nvPr/>
        </p:nvSpPr>
        <p:spPr>
          <a:xfrm>
            <a:off x="205785" y="4849923"/>
            <a:ext cx="1260000" cy="720000"/>
          </a:xfrm>
          <a:prstGeom prst="roundRect">
            <a:avLst/>
          </a:prstGeom>
          <a:solidFill>
            <a:srgbClr val="9B358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Vis Camera</a:t>
            </a:r>
            <a:endParaRPr lang="he-IL" dirty="0"/>
          </a:p>
        </p:txBody>
      </p:sp>
      <p:sp>
        <p:nvSpPr>
          <p:cNvPr id="12" name="Rounded Rectangle 11"/>
          <p:cNvSpPr/>
          <p:nvPr/>
        </p:nvSpPr>
        <p:spPr>
          <a:xfrm>
            <a:off x="205785" y="3072585"/>
            <a:ext cx="1260000" cy="5400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GPS/INS</a:t>
            </a:r>
            <a:endParaRPr lang="he-IL" dirty="0"/>
          </a:p>
        </p:txBody>
      </p:sp>
      <p:sp>
        <p:nvSpPr>
          <p:cNvPr id="13" name="Rounded Rectangle 12"/>
          <p:cNvSpPr/>
          <p:nvPr/>
        </p:nvSpPr>
        <p:spPr>
          <a:xfrm>
            <a:off x="200555" y="5763898"/>
            <a:ext cx="1260000" cy="7200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Vis Camera</a:t>
            </a:r>
            <a:endParaRPr lang="he-IL" dirty="0"/>
          </a:p>
        </p:txBody>
      </p:sp>
      <p:sp>
        <p:nvSpPr>
          <p:cNvPr id="173" name="Rounded Rectangle 172"/>
          <p:cNvSpPr/>
          <p:nvPr/>
        </p:nvSpPr>
        <p:spPr>
          <a:xfrm>
            <a:off x="3098727" y="5192174"/>
            <a:ext cx="1440000" cy="14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3D Map Database</a:t>
            </a:r>
            <a:endParaRPr lang="he-IL" dirty="0"/>
          </a:p>
        </p:txBody>
      </p:sp>
      <p:cxnSp>
        <p:nvCxnSpPr>
          <p:cNvPr id="134" name="Straight Connector 133"/>
          <p:cNvCxnSpPr>
            <a:stCxn id="8" idx="2"/>
            <a:endCxn id="138" idx="0"/>
          </p:cNvCxnSpPr>
          <p:nvPr/>
        </p:nvCxnSpPr>
        <p:spPr>
          <a:xfrm>
            <a:off x="6277845" y="3311715"/>
            <a:ext cx="177" cy="441901"/>
          </a:xfrm>
          <a:prstGeom prst="line">
            <a:avLst/>
          </a:prstGeom>
          <a:ln w="38100" cap="sq">
            <a:headEnd type="diamond" w="med" len="sm"/>
            <a:tailEnd type="diamond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endCxn id="7" idx="0"/>
          </p:cNvCxnSpPr>
          <p:nvPr/>
        </p:nvCxnSpPr>
        <p:spPr>
          <a:xfrm>
            <a:off x="6285754" y="4191307"/>
            <a:ext cx="14482" cy="1096621"/>
          </a:xfrm>
          <a:prstGeom prst="line">
            <a:avLst/>
          </a:prstGeom>
          <a:ln w="38100" cap="sq">
            <a:headEnd type="diamond" w="med" len="sm"/>
            <a:tailEnd type="diamond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6" idx="2"/>
            <a:endCxn id="118" idx="0"/>
          </p:cNvCxnSpPr>
          <p:nvPr/>
        </p:nvCxnSpPr>
        <p:spPr>
          <a:xfrm>
            <a:off x="10105026" y="3311715"/>
            <a:ext cx="16228" cy="541270"/>
          </a:xfrm>
          <a:prstGeom prst="line">
            <a:avLst/>
          </a:prstGeom>
          <a:ln w="38100">
            <a:headEnd type="diamond"/>
            <a:tailEnd type="diamon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>
            <a:stCxn id="151" idx="0"/>
            <a:endCxn id="7" idx="3"/>
          </p:cNvCxnSpPr>
          <p:nvPr/>
        </p:nvCxnSpPr>
        <p:spPr>
          <a:xfrm flipH="1" flipV="1">
            <a:off x="7056236" y="5683928"/>
            <a:ext cx="390914" cy="9"/>
          </a:xfrm>
          <a:prstGeom prst="line">
            <a:avLst/>
          </a:prstGeom>
          <a:ln w="38100" cap="sq">
            <a:headEnd type="diamond" w="med" len="sm"/>
            <a:tailEnd type="diamond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stCxn id="4" idx="1"/>
            <a:endCxn id="158" idx="2"/>
          </p:cNvCxnSpPr>
          <p:nvPr/>
        </p:nvCxnSpPr>
        <p:spPr>
          <a:xfrm flipH="1" flipV="1">
            <a:off x="8997741" y="5687421"/>
            <a:ext cx="401188" cy="5308"/>
          </a:xfrm>
          <a:prstGeom prst="line">
            <a:avLst/>
          </a:prstGeom>
          <a:ln w="38100" cap="sq">
            <a:headEnd type="diamond" w="med" len="sm"/>
            <a:tailEnd type="diamond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Elbow Connector 149"/>
          <p:cNvCxnSpPr>
            <a:stCxn id="159" idx="1"/>
            <a:endCxn id="7" idx="2"/>
          </p:cNvCxnSpPr>
          <p:nvPr/>
        </p:nvCxnSpPr>
        <p:spPr>
          <a:xfrm rot="5400000">
            <a:off x="7415447" y="4827682"/>
            <a:ext cx="137036" cy="2367457"/>
          </a:xfrm>
          <a:prstGeom prst="bentConnector3">
            <a:avLst>
              <a:gd name="adj1" fmla="val 266817"/>
            </a:avLst>
          </a:prstGeom>
          <a:ln w="38100" cap="sq">
            <a:headEnd type="diamond" w="med" len="sm"/>
            <a:tailEnd type="diamond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173" idx="0"/>
            <a:endCxn id="273" idx="2"/>
          </p:cNvCxnSpPr>
          <p:nvPr/>
        </p:nvCxnSpPr>
        <p:spPr>
          <a:xfrm flipH="1" flipV="1">
            <a:off x="3810460" y="4818270"/>
            <a:ext cx="8267" cy="373904"/>
          </a:xfrm>
          <a:prstGeom prst="line">
            <a:avLst/>
          </a:prstGeom>
          <a:ln w="38100" cap="sq">
            <a:headEnd type="diamond" w="med" len="sm"/>
            <a:tailEnd type="diamond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endCxn id="152" idx="3"/>
          </p:cNvCxnSpPr>
          <p:nvPr/>
        </p:nvCxnSpPr>
        <p:spPr>
          <a:xfrm>
            <a:off x="7785474" y="4901999"/>
            <a:ext cx="0" cy="526467"/>
          </a:xfrm>
          <a:prstGeom prst="line">
            <a:avLst/>
          </a:prstGeom>
          <a:ln w="38100" cap="sq">
            <a:headEnd type="diamond" w="med" len="sm"/>
            <a:tailEnd type="diamond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endCxn id="159" idx="3"/>
          </p:cNvCxnSpPr>
          <p:nvPr/>
        </p:nvCxnSpPr>
        <p:spPr>
          <a:xfrm>
            <a:off x="8666997" y="4881147"/>
            <a:ext cx="696" cy="550803"/>
          </a:xfrm>
          <a:prstGeom prst="line">
            <a:avLst/>
          </a:prstGeom>
          <a:ln w="38100" cap="sq">
            <a:headEnd type="diamond" w="med" len="sm"/>
            <a:tailEnd type="diamond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>
            <a:stCxn id="104" idx="2"/>
            <a:endCxn id="5" idx="0"/>
          </p:cNvCxnSpPr>
          <p:nvPr/>
        </p:nvCxnSpPr>
        <p:spPr>
          <a:xfrm>
            <a:off x="8184841" y="3710371"/>
            <a:ext cx="2667" cy="471687"/>
          </a:xfrm>
          <a:prstGeom prst="line">
            <a:avLst/>
          </a:prstGeom>
          <a:ln w="38100" cap="sq">
            <a:headEnd type="diamond" w="med" len="sm"/>
            <a:tailEnd type="diamond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Elbow Connector 228"/>
          <p:cNvCxnSpPr>
            <a:stCxn id="105" idx="3"/>
          </p:cNvCxnSpPr>
          <p:nvPr/>
        </p:nvCxnSpPr>
        <p:spPr>
          <a:xfrm>
            <a:off x="8440312" y="3380324"/>
            <a:ext cx="1147835" cy="1916405"/>
          </a:xfrm>
          <a:prstGeom prst="bentConnector2">
            <a:avLst/>
          </a:prstGeom>
          <a:ln w="38100" cap="sq">
            <a:headEnd type="diamond" w="med" len="sm"/>
            <a:tailEnd type="diamond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Elbow Connector 230"/>
          <p:cNvCxnSpPr>
            <a:stCxn id="105" idx="1"/>
          </p:cNvCxnSpPr>
          <p:nvPr/>
        </p:nvCxnSpPr>
        <p:spPr>
          <a:xfrm rot="10800000" flipV="1">
            <a:off x="6785862" y="3380323"/>
            <a:ext cx="1143508" cy="1903087"/>
          </a:xfrm>
          <a:prstGeom prst="bentConnector2">
            <a:avLst/>
          </a:prstGeom>
          <a:ln w="38100" cap="sq">
            <a:headEnd type="diamond" w="med" len="sm"/>
            <a:tailEnd type="diamond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Elbow Connector 232"/>
          <p:cNvCxnSpPr>
            <a:stCxn id="6" idx="1"/>
            <a:endCxn id="105" idx="0"/>
          </p:cNvCxnSpPr>
          <p:nvPr/>
        </p:nvCxnSpPr>
        <p:spPr>
          <a:xfrm rot="10800000" flipV="1">
            <a:off x="8184842" y="2915714"/>
            <a:ext cx="1164185" cy="374609"/>
          </a:xfrm>
          <a:prstGeom prst="bentConnector2">
            <a:avLst/>
          </a:prstGeom>
          <a:ln w="38100" cap="sq">
            <a:headEnd type="diamond" w="med" len="sm"/>
            <a:tailEnd type="diamond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Elbow Connector 257"/>
          <p:cNvCxnSpPr>
            <a:endCxn id="5" idx="1"/>
          </p:cNvCxnSpPr>
          <p:nvPr/>
        </p:nvCxnSpPr>
        <p:spPr>
          <a:xfrm rot="16200000" flipH="1">
            <a:off x="7176929" y="4206165"/>
            <a:ext cx="430295" cy="220579"/>
          </a:xfrm>
          <a:prstGeom prst="bentConnector2">
            <a:avLst/>
          </a:prstGeom>
          <a:ln w="38100" cap="sq">
            <a:headEnd type="diamond" w="med" len="sm"/>
            <a:tailEnd type="diamond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1" name="Elbow Connector 260"/>
          <p:cNvCxnSpPr>
            <a:stCxn id="119" idx="1"/>
            <a:endCxn id="5" idx="3"/>
          </p:cNvCxnSpPr>
          <p:nvPr/>
        </p:nvCxnSpPr>
        <p:spPr>
          <a:xfrm rot="10800000" flipV="1">
            <a:off x="8872651" y="4191307"/>
            <a:ext cx="993133" cy="340295"/>
          </a:xfrm>
          <a:prstGeom prst="bentConnector3">
            <a:avLst>
              <a:gd name="adj1" fmla="val 50000"/>
            </a:avLst>
          </a:prstGeom>
          <a:ln w="38100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10105026" y="3311716"/>
            <a:ext cx="16228" cy="541270"/>
          </a:xfrm>
          <a:prstGeom prst="line">
            <a:avLst/>
          </a:prstGeom>
          <a:ln w="38100" cap="sq">
            <a:headEnd type="diamond" w="med" len="sm"/>
            <a:tailEnd type="diamond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Elbow Connector 131"/>
          <p:cNvCxnSpPr/>
          <p:nvPr/>
        </p:nvCxnSpPr>
        <p:spPr>
          <a:xfrm rot="10800000" flipV="1">
            <a:off x="8872651" y="4191308"/>
            <a:ext cx="993133" cy="340295"/>
          </a:xfrm>
          <a:prstGeom prst="bentConnector3">
            <a:avLst>
              <a:gd name="adj1" fmla="val 50000"/>
            </a:avLst>
          </a:prstGeom>
          <a:ln w="38100" cap="sq">
            <a:headEnd type="diamond" w="med" len="sm"/>
            <a:tailEnd type="diamond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0" name="Group 109"/>
          <p:cNvGrpSpPr/>
          <p:nvPr/>
        </p:nvGrpSpPr>
        <p:grpSpPr>
          <a:xfrm rot="16200000">
            <a:off x="1729603" y="2040469"/>
            <a:ext cx="887972" cy="757925"/>
            <a:chOff x="5513023" y="640562"/>
            <a:chExt cx="975600" cy="757925"/>
          </a:xfrm>
        </p:grpSpPr>
        <p:sp>
          <p:nvSpPr>
            <p:cNvPr id="112" name="Cloud 111"/>
            <p:cNvSpPr/>
            <p:nvPr/>
          </p:nvSpPr>
          <p:spPr>
            <a:xfrm>
              <a:off x="5513023" y="640562"/>
              <a:ext cx="975600" cy="757925"/>
            </a:xfrm>
            <a:prstGeom prst="cloud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113" name="Group 112"/>
            <p:cNvGrpSpPr/>
            <p:nvPr/>
          </p:nvGrpSpPr>
          <p:grpSpPr>
            <a:xfrm>
              <a:off x="5754946" y="800813"/>
              <a:ext cx="510942" cy="428323"/>
              <a:chOff x="5644130" y="2396276"/>
              <a:chExt cx="840443" cy="1755876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5644130" y="2396276"/>
                <a:ext cx="840443" cy="73789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1050" b="1" dirty="0">
                    <a:solidFill>
                      <a:schemeClr val="tx1"/>
                    </a:solidFill>
                  </a:rPr>
                  <a:t>Pub</a:t>
                </a:r>
                <a:endParaRPr lang="he-IL" sz="105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5644130" y="3414258"/>
                <a:ext cx="840443" cy="73789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1050" b="1" dirty="0">
                    <a:solidFill>
                      <a:schemeClr val="tx1"/>
                    </a:solidFill>
                  </a:rPr>
                  <a:t>Sub</a:t>
                </a:r>
                <a:endParaRPr lang="he-IL" sz="1050" dirty="0"/>
              </a:p>
            </p:txBody>
          </p:sp>
        </p:grpSp>
      </p:grpSp>
      <p:grpSp>
        <p:nvGrpSpPr>
          <p:cNvPr id="122" name="Group 121"/>
          <p:cNvGrpSpPr/>
          <p:nvPr/>
        </p:nvGrpSpPr>
        <p:grpSpPr>
          <a:xfrm rot="16200000">
            <a:off x="1728718" y="2965744"/>
            <a:ext cx="889200" cy="757925"/>
            <a:chOff x="5513023" y="640562"/>
            <a:chExt cx="975600" cy="757925"/>
          </a:xfrm>
        </p:grpSpPr>
        <p:sp>
          <p:nvSpPr>
            <p:cNvPr id="123" name="Cloud 122"/>
            <p:cNvSpPr/>
            <p:nvPr/>
          </p:nvSpPr>
          <p:spPr>
            <a:xfrm>
              <a:off x="5513023" y="640562"/>
              <a:ext cx="975600" cy="757925"/>
            </a:xfrm>
            <a:prstGeom prst="cloud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5754946" y="800813"/>
              <a:ext cx="510942" cy="428323"/>
              <a:chOff x="5644130" y="2396276"/>
              <a:chExt cx="840443" cy="1755876"/>
            </a:xfrm>
          </p:grpSpPr>
          <p:sp>
            <p:nvSpPr>
              <p:cNvPr id="125" name="Rectangle 124"/>
              <p:cNvSpPr/>
              <p:nvPr/>
            </p:nvSpPr>
            <p:spPr>
              <a:xfrm>
                <a:off x="5644130" y="2396276"/>
                <a:ext cx="840443" cy="73789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1050" b="1" dirty="0">
                    <a:solidFill>
                      <a:schemeClr val="tx1"/>
                    </a:solidFill>
                  </a:rPr>
                  <a:t>Pub</a:t>
                </a:r>
                <a:endParaRPr lang="he-IL" sz="105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644130" y="3414258"/>
                <a:ext cx="840443" cy="73789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1050" b="1" dirty="0">
                    <a:solidFill>
                      <a:schemeClr val="tx1"/>
                    </a:solidFill>
                  </a:rPr>
                  <a:t>Sub</a:t>
                </a:r>
                <a:endParaRPr lang="he-IL" sz="1050" dirty="0"/>
              </a:p>
            </p:txBody>
          </p:sp>
        </p:grpSp>
      </p:grpSp>
      <p:grpSp>
        <p:nvGrpSpPr>
          <p:cNvPr id="162" name="Group 161"/>
          <p:cNvGrpSpPr/>
          <p:nvPr/>
        </p:nvGrpSpPr>
        <p:grpSpPr>
          <a:xfrm rot="16200000">
            <a:off x="1733321" y="5752034"/>
            <a:ext cx="889200" cy="757925"/>
            <a:chOff x="5513023" y="640562"/>
            <a:chExt cx="975600" cy="757925"/>
          </a:xfrm>
        </p:grpSpPr>
        <p:sp>
          <p:nvSpPr>
            <p:cNvPr id="163" name="Cloud 162"/>
            <p:cNvSpPr/>
            <p:nvPr/>
          </p:nvSpPr>
          <p:spPr>
            <a:xfrm>
              <a:off x="5513023" y="640562"/>
              <a:ext cx="975600" cy="757925"/>
            </a:xfrm>
            <a:prstGeom prst="cloud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164" name="Group 163"/>
            <p:cNvGrpSpPr/>
            <p:nvPr/>
          </p:nvGrpSpPr>
          <p:grpSpPr>
            <a:xfrm>
              <a:off x="5754946" y="800813"/>
              <a:ext cx="510942" cy="428323"/>
              <a:chOff x="5644130" y="2396276"/>
              <a:chExt cx="840443" cy="1755876"/>
            </a:xfrm>
          </p:grpSpPr>
          <p:sp>
            <p:nvSpPr>
              <p:cNvPr id="166" name="Rectangle 165"/>
              <p:cNvSpPr/>
              <p:nvPr/>
            </p:nvSpPr>
            <p:spPr>
              <a:xfrm>
                <a:off x="5644130" y="2396276"/>
                <a:ext cx="840443" cy="73789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1050" b="1" dirty="0">
                    <a:solidFill>
                      <a:schemeClr val="tx1"/>
                    </a:solidFill>
                  </a:rPr>
                  <a:t>Pub</a:t>
                </a:r>
                <a:endParaRPr lang="he-IL" sz="105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5644130" y="3414258"/>
                <a:ext cx="840443" cy="73789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1050" b="1" dirty="0">
                    <a:solidFill>
                      <a:schemeClr val="tx1"/>
                    </a:solidFill>
                  </a:rPr>
                  <a:t>Sub</a:t>
                </a:r>
                <a:endParaRPr lang="he-IL" sz="1050" dirty="0"/>
              </a:p>
            </p:txBody>
          </p:sp>
        </p:grpSp>
      </p:grpSp>
      <p:grpSp>
        <p:nvGrpSpPr>
          <p:cNvPr id="128" name="Group 127"/>
          <p:cNvGrpSpPr/>
          <p:nvPr/>
        </p:nvGrpSpPr>
        <p:grpSpPr>
          <a:xfrm rot="16200000">
            <a:off x="1728720" y="3896910"/>
            <a:ext cx="889200" cy="757925"/>
            <a:chOff x="5513023" y="640562"/>
            <a:chExt cx="975600" cy="757925"/>
          </a:xfrm>
        </p:grpSpPr>
        <p:sp>
          <p:nvSpPr>
            <p:cNvPr id="129" name="Cloud 128"/>
            <p:cNvSpPr/>
            <p:nvPr/>
          </p:nvSpPr>
          <p:spPr>
            <a:xfrm>
              <a:off x="5513023" y="640562"/>
              <a:ext cx="975600" cy="757925"/>
            </a:xfrm>
            <a:prstGeom prst="cloud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130" name="Group 129"/>
            <p:cNvGrpSpPr/>
            <p:nvPr/>
          </p:nvGrpSpPr>
          <p:grpSpPr>
            <a:xfrm>
              <a:off x="5754946" y="800813"/>
              <a:ext cx="510942" cy="428323"/>
              <a:chOff x="5644130" y="2396276"/>
              <a:chExt cx="840443" cy="1755876"/>
            </a:xfrm>
          </p:grpSpPr>
          <p:sp>
            <p:nvSpPr>
              <p:cNvPr id="142" name="Rectangle 141"/>
              <p:cNvSpPr/>
              <p:nvPr/>
            </p:nvSpPr>
            <p:spPr>
              <a:xfrm>
                <a:off x="5644130" y="2396276"/>
                <a:ext cx="840443" cy="73789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1050" b="1" dirty="0">
                    <a:solidFill>
                      <a:schemeClr val="tx1"/>
                    </a:solidFill>
                  </a:rPr>
                  <a:t>Pub</a:t>
                </a:r>
                <a:endParaRPr lang="he-IL" sz="105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5644130" y="3414258"/>
                <a:ext cx="840443" cy="73789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1050" b="1" dirty="0">
                    <a:solidFill>
                      <a:schemeClr val="tx1"/>
                    </a:solidFill>
                  </a:rPr>
                  <a:t>Sub</a:t>
                </a:r>
                <a:endParaRPr lang="he-IL" sz="1050" dirty="0"/>
              </a:p>
            </p:txBody>
          </p:sp>
        </p:grpSp>
      </p:grpSp>
      <p:grpSp>
        <p:nvGrpSpPr>
          <p:cNvPr id="144" name="Group 143"/>
          <p:cNvGrpSpPr/>
          <p:nvPr/>
        </p:nvGrpSpPr>
        <p:grpSpPr>
          <a:xfrm rot="16200000">
            <a:off x="1724147" y="4829174"/>
            <a:ext cx="889200" cy="757925"/>
            <a:chOff x="5513023" y="640562"/>
            <a:chExt cx="975600" cy="757925"/>
          </a:xfrm>
        </p:grpSpPr>
        <p:sp>
          <p:nvSpPr>
            <p:cNvPr id="145" name="Cloud 144"/>
            <p:cNvSpPr/>
            <p:nvPr/>
          </p:nvSpPr>
          <p:spPr>
            <a:xfrm>
              <a:off x="5513023" y="640562"/>
              <a:ext cx="975600" cy="757925"/>
            </a:xfrm>
            <a:prstGeom prst="cloud">
              <a:avLst/>
            </a:prstGeom>
            <a:solidFill>
              <a:srgbClr val="9B35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146" name="Group 145"/>
            <p:cNvGrpSpPr/>
            <p:nvPr/>
          </p:nvGrpSpPr>
          <p:grpSpPr>
            <a:xfrm>
              <a:off x="5754946" y="800813"/>
              <a:ext cx="510942" cy="428323"/>
              <a:chOff x="5644130" y="2396276"/>
              <a:chExt cx="840443" cy="1755876"/>
            </a:xfrm>
          </p:grpSpPr>
          <p:sp>
            <p:nvSpPr>
              <p:cNvPr id="147" name="Rectangle 146"/>
              <p:cNvSpPr/>
              <p:nvPr/>
            </p:nvSpPr>
            <p:spPr>
              <a:xfrm>
                <a:off x="5644130" y="2396276"/>
                <a:ext cx="840443" cy="73789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1050" b="1" dirty="0">
                    <a:solidFill>
                      <a:schemeClr val="tx1"/>
                    </a:solidFill>
                  </a:rPr>
                  <a:t>Pub</a:t>
                </a:r>
                <a:endParaRPr lang="he-IL" sz="105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5644130" y="3414258"/>
                <a:ext cx="840443" cy="73789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1050" b="1" dirty="0">
                    <a:solidFill>
                      <a:schemeClr val="tx1"/>
                    </a:solidFill>
                  </a:rPr>
                  <a:t>Sub</a:t>
                </a:r>
                <a:endParaRPr lang="he-IL" sz="1050" dirty="0"/>
              </a:p>
            </p:txBody>
          </p:sp>
        </p:grpSp>
      </p:grpSp>
      <p:cxnSp>
        <p:nvCxnSpPr>
          <p:cNvPr id="62" name="Straight Arrow Connector 61"/>
          <p:cNvCxnSpPr>
            <a:stCxn id="13" idx="3"/>
            <a:endCxn id="166" idx="0"/>
          </p:cNvCxnSpPr>
          <p:nvPr/>
        </p:nvCxnSpPr>
        <p:spPr>
          <a:xfrm flipV="1">
            <a:off x="1460555" y="6122253"/>
            <a:ext cx="498655" cy="16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3"/>
            <a:endCxn id="142" idx="0"/>
          </p:cNvCxnSpPr>
          <p:nvPr/>
        </p:nvCxnSpPr>
        <p:spPr>
          <a:xfrm flipV="1">
            <a:off x="1465785" y="4267129"/>
            <a:ext cx="488824" cy="29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2" idx="3"/>
            <a:endCxn id="125" idx="0"/>
          </p:cNvCxnSpPr>
          <p:nvPr/>
        </p:nvCxnSpPr>
        <p:spPr>
          <a:xfrm flipV="1">
            <a:off x="1465785" y="3335963"/>
            <a:ext cx="488822" cy="66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0" idx="3"/>
            <a:endCxn id="120" idx="0"/>
          </p:cNvCxnSpPr>
          <p:nvPr/>
        </p:nvCxnSpPr>
        <p:spPr>
          <a:xfrm flipV="1">
            <a:off x="1465785" y="2410700"/>
            <a:ext cx="489092" cy="43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11" idx="3"/>
            <a:endCxn id="147" idx="0"/>
          </p:cNvCxnSpPr>
          <p:nvPr/>
        </p:nvCxnSpPr>
        <p:spPr>
          <a:xfrm flipV="1">
            <a:off x="1465785" y="5199393"/>
            <a:ext cx="484251" cy="105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9" name="Rounded Rectangle 168"/>
          <p:cNvSpPr/>
          <p:nvPr/>
        </p:nvSpPr>
        <p:spPr>
          <a:xfrm>
            <a:off x="3084219" y="1878508"/>
            <a:ext cx="1440000" cy="2215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Pre-processing</a:t>
            </a:r>
            <a:endParaRPr lang="he-IL" dirty="0"/>
          </a:p>
        </p:txBody>
      </p:sp>
      <p:cxnSp>
        <p:nvCxnSpPr>
          <p:cNvPr id="179" name="Elbow Connector 178"/>
          <p:cNvCxnSpPr>
            <a:stCxn id="121" idx="2"/>
          </p:cNvCxnSpPr>
          <p:nvPr/>
        </p:nvCxnSpPr>
        <p:spPr>
          <a:xfrm flipV="1">
            <a:off x="2383201" y="2406773"/>
            <a:ext cx="698869" cy="0"/>
          </a:xfrm>
          <a:prstGeom prst="bentConnector3">
            <a:avLst>
              <a:gd name="adj1" fmla="val 50000"/>
            </a:avLst>
          </a:prstGeom>
          <a:ln w="38100" cap="sq">
            <a:headEnd type="diamond" w="med" len="sm"/>
            <a:tailEnd type="diamond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Elbow Connector 179"/>
          <p:cNvCxnSpPr>
            <a:stCxn id="126" idx="2"/>
          </p:cNvCxnSpPr>
          <p:nvPr/>
        </p:nvCxnSpPr>
        <p:spPr>
          <a:xfrm flipV="1">
            <a:off x="2382931" y="2704829"/>
            <a:ext cx="702384" cy="631134"/>
          </a:xfrm>
          <a:prstGeom prst="bentConnector3">
            <a:avLst>
              <a:gd name="adj1" fmla="val 27579"/>
            </a:avLst>
          </a:prstGeom>
          <a:ln w="38100" cap="sq">
            <a:headEnd type="diamond" w="med" len="sm"/>
            <a:tailEnd type="diamond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Elbow Connector 180"/>
          <p:cNvCxnSpPr>
            <a:stCxn id="143" idx="2"/>
            <a:endCxn id="169" idx="1"/>
          </p:cNvCxnSpPr>
          <p:nvPr/>
        </p:nvCxnSpPr>
        <p:spPr>
          <a:xfrm flipV="1">
            <a:off x="2382933" y="2986056"/>
            <a:ext cx="701286" cy="1281073"/>
          </a:xfrm>
          <a:prstGeom prst="bentConnector3">
            <a:avLst>
              <a:gd name="adj1" fmla="val 39859"/>
            </a:avLst>
          </a:prstGeom>
          <a:ln w="38100" cap="sq">
            <a:headEnd type="diamond" w="med" len="sm"/>
            <a:tailEnd type="diamond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8" name="Straight Connector 287"/>
          <p:cNvCxnSpPr>
            <a:stCxn id="274" idx="0"/>
            <a:endCxn id="169" idx="2"/>
          </p:cNvCxnSpPr>
          <p:nvPr/>
        </p:nvCxnSpPr>
        <p:spPr>
          <a:xfrm flipH="1" flipV="1">
            <a:off x="3804219" y="4093603"/>
            <a:ext cx="6241" cy="304620"/>
          </a:xfrm>
          <a:prstGeom prst="line">
            <a:avLst/>
          </a:prstGeom>
          <a:ln w="38100" cap="sq">
            <a:headEnd type="diamond" w="med" len="sm"/>
            <a:tailEnd type="diamond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6" name="Group 75"/>
          <p:cNvGrpSpPr/>
          <p:nvPr/>
        </p:nvGrpSpPr>
        <p:grpSpPr>
          <a:xfrm rot="5400000">
            <a:off x="4623254" y="1744882"/>
            <a:ext cx="475200" cy="360488"/>
            <a:chOff x="4660141" y="1879985"/>
            <a:chExt cx="720000" cy="540000"/>
          </a:xfrm>
        </p:grpSpPr>
        <p:sp>
          <p:nvSpPr>
            <p:cNvPr id="290" name="Cloud 289"/>
            <p:cNvSpPr/>
            <p:nvPr/>
          </p:nvSpPr>
          <p:spPr>
            <a:xfrm>
              <a:off x="4660141" y="1879985"/>
              <a:ext cx="720000" cy="540000"/>
            </a:xfrm>
            <a:prstGeom prst="cloud">
              <a:avLst/>
            </a:prstGeom>
            <a:solidFill>
              <a:srgbClr val="A0C2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291" name="Rectangle 290"/>
            <p:cNvSpPr/>
            <p:nvPr/>
          </p:nvSpPr>
          <p:spPr>
            <a:xfrm>
              <a:off x="4727867" y="2057853"/>
              <a:ext cx="603871" cy="18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</a:rPr>
                <a:t>Pub</a:t>
              </a:r>
              <a:endParaRPr lang="he-IL" sz="8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5947891" y="1761547"/>
            <a:ext cx="648000" cy="540000"/>
            <a:chOff x="6466904" y="1839933"/>
            <a:chExt cx="720000" cy="540000"/>
          </a:xfrm>
        </p:grpSpPr>
        <p:sp>
          <p:nvSpPr>
            <p:cNvPr id="85" name="Cloud 84"/>
            <p:cNvSpPr/>
            <p:nvPr/>
          </p:nvSpPr>
          <p:spPr>
            <a:xfrm>
              <a:off x="6466904" y="1839933"/>
              <a:ext cx="720000" cy="540000"/>
            </a:xfrm>
            <a:prstGeom prst="cloud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292" name="Rectangle 291"/>
            <p:cNvSpPr/>
            <p:nvPr/>
          </p:nvSpPr>
          <p:spPr>
            <a:xfrm>
              <a:off x="6571432" y="2012116"/>
              <a:ext cx="510942" cy="18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Sub</a:t>
              </a:r>
              <a:endParaRPr lang="he-IL" sz="1050" dirty="0"/>
            </a:p>
          </p:txBody>
        </p:sp>
      </p:grpSp>
      <p:grpSp>
        <p:nvGrpSpPr>
          <p:cNvPr id="293" name="Group 292"/>
          <p:cNvGrpSpPr/>
          <p:nvPr/>
        </p:nvGrpSpPr>
        <p:grpSpPr>
          <a:xfrm>
            <a:off x="9780282" y="1729650"/>
            <a:ext cx="648000" cy="540000"/>
            <a:chOff x="6466904" y="1839933"/>
            <a:chExt cx="720000" cy="540000"/>
          </a:xfrm>
        </p:grpSpPr>
        <p:sp>
          <p:nvSpPr>
            <p:cNvPr id="294" name="Cloud 293"/>
            <p:cNvSpPr/>
            <p:nvPr/>
          </p:nvSpPr>
          <p:spPr>
            <a:xfrm>
              <a:off x="6466904" y="1839933"/>
              <a:ext cx="720000" cy="540000"/>
            </a:xfrm>
            <a:prstGeom prst="cloud">
              <a:avLst/>
            </a:prstGeom>
            <a:solidFill>
              <a:srgbClr val="9B35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295" name="Rectangle 294"/>
            <p:cNvSpPr/>
            <p:nvPr/>
          </p:nvSpPr>
          <p:spPr>
            <a:xfrm>
              <a:off x="6571432" y="2012116"/>
              <a:ext cx="510942" cy="18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Sub</a:t>
              </a:r>
              <a:endParaRPr lang="he-IL" sz="1050" dirty="0"/>
            </a:p>
          </p:txBody>
        </p:sp>
      </p:grpSp>
      <p:cxnSp>
        <p:nvCxnSpPr>
          <p:cNvPr id="114" name="Straight Connector 113"/>
          <p:cNvCxnSpPr>
            <a:stCxn id="295" idx="2"/>
            <a:endCxn id="6" idx="0"/>
          </p:cNvCxnSpPr>
          <p:nvPr/>
        </p:nvCxnSpPr>
        <p:spPr>
          <a:xfrm>
            <a:off x="10104281" y="2081833"/>
            <a:ext cx="745" cy="437882"/>
          </a:xfrm>
          <a:prstGeom prst="line">
            <a:avLst/>
          </a:prstGeom>
          <a:ln w="38100" cap="sq">
            <a:headEnd type="diamond" w="med" len="sm"/>
            <a:tailEnd type="diamond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292" idx="2"/>
            <a:endCxn id="8" idx="0"/>
          </p:cNvCxnSpPr>
          <p:nvPr/>
        </p:nvCxnSpPr>
        <p:spPr>
          <a:xfrm>
            <a:off x="6271890" y="2113730"/>
            <a:ext cx="0" cy="405985"/>
          </a:xfrm>
          <a:prstGeom prst="line">
            <a:avLst/>
          </a:prstGeom>
          <a:ln w="38100" cap="sq">
            <a:headEnd type="diamond" w="med" len="sm"/>
            <a:tailEnd type="diamond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96" name="Group 295"/>
          <p:cNvGrpSpPr/>
          <p:nvPr/>
        </p:nvGrpSpPr>
        <p:grpSpPr>
          <a:xfrm>
            <a:off x="5428717" y="4657154"/>
            <a:ext cx="648000" cy="540000"/>
            <a:chOff x="6466904" y="1839933"/>
            <a:chExt cx="720000" cy="540000"/>
          </a:xfrm>
        </p:grpSpPr>
        <p:sp>
          <p:nvSpPr>
            <p:cNvPr id="297" name="Cloud 296"/>
            <p:cNvSpPr/>
            <p:nvPr/>
          </p:nvSpPr>
          <p:spPr>
            <a:xfrm>
              <a:off x="6466904" y="1839933"/>
              <a:ext cx="720000" cy="540000"/>
            </a:xfrm>
            <a:prstGeom prst="cloud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298" name="Rectangle 297"/>
            <p:cNvSpPr/>
            <p:nvPr/>
          </p:nvSpPr>
          <p:spPr>
            <a:xfrm>
              <a:off x="6571432" y="2012116"/>
              <a:ext cx="510942" cy="18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Sub</a:t>
              </a:r>
              <a:endParaRPr lang="he-IL" sz="1050" dirty="0"/>
            </a:p>
          </p:txBody>
        </p:sp>
      </p:grpSp>
      <p:cxnSp>
        <p:nvCxnSpPr>
          <p:cNvPr id="241" name="Straight Connector 240"/>
          <p:cNvCxnSpPr>
            <a:stCxn id="298" idx="2"/>
          </p:cNvCxnSpPr>
          <p:nvPr/>
        </p:nvCxnSpPr>
        <p:spPr>
          <a:xfrm>
            <a:off x="5752716" y="5009337"/>
            <a:ext cx="0" cy="274074"/>
          </a:xfrm>
          <a:prstGeom prst="line">
            <a:avLst/>
          </a:prstGeom>
          <a:ln w="38100" cap="sq">
            <a:headEnd type="diamond" w="med" len="sm"/>
            <a:tailEnd type="diamond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01" name="Group 300"/>
          <p:cNvGrpSpPr/>
          <p:nvPr/>
        </p:nvGrpSpPr>
        <p:grpSpPr>
          <a:xfrm>
            <a:off x="6938663" y="3730503"/>
            <a:ext cx="648000" cy="540000"/>
            <a:chOff x="6466904" y="1839933"/>
            <a:chExt cx="720000" cy="540000"/>
          </a:xfrm>
        </p:grpSpPr>
        <p:sp>
          <p:nvSpPr>
            <p:cNvPr id="302" name="Cloud 301"/>
            <p:cNvSpPr/>
            <p:nvPr/>
          </p:nvSpPr>
          <p:spPr>
            <a:xfrm>
              <a:off x="6466904" y="1839933"/>
              <a:ext cx="720000" cy="540000"/>
            </a:xfrm>
            <a:prstGeom prst="cloud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303" name="Rectangle 302"/>
            <p:cNvSpPr/>
            <p:nvPr/>
          </p:nvSpPr>
          <p:spPr>
            <a:xfrm>
              <a:off x="6571432" y="2012116"/>
              <a:ext cx="510942" cy="18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Sub</a:t>
              </a:r>
              <a:endParaRPr lang="he-IL" sz="1050" dirty="0"/>
            </a:p>
          </p:txBody>
        </p:sp>
      </p:grpSp>
      <p:grpSp>
        <p:nvGrpSpPr>
          <p:cNvPr id="305" name="Group 304"/>
          <p:cNvGrpSpPr/>
          <p:nvPr/>
        </p:nvGrpSpPr>
        <p:grpSpPr>
          <a:xfrm>
            <a:off x="9837517" y="4624713"/>
            <a:ext cx="648000" cy="540000"/>
            <a:chOff x="6466904" y="1839933"/>
            <a:chExt cx="720000" cy="540000"/>
          </a:xfrm>
        </p:grpSpPr>
        <p:sp>
          <p:nvSpPr>
            <p:cNvPr id="306" name="Cloud 305"/>
            <p:cNvSpPr/>
            <p:nvPr/>
          </p:nvSpPr>
          <p:spPr>
            <a:xfrm>
              <a:off x="6466904" y="1839933"/>
              <a:ext cx="720000" cy="540000"/>
            </a:xfrm>
            <a:prstGeom prst="cloud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307" name="Rectangle 306"/>
            <p:cNvSpPr/>
            <p:nvPr/>
          </p:nvSpPr>
          <p:spPr>
            <a:xfrm>
              <a:off x="6571432" y="2012116"/>
              <a:ext cx="510942" cy="18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Sub</a:t>
              </a:r>
              <a:endParaRPr lang="he-IL" sz="1050" dirty="0"/>
            </a:p>
          </p:txBody>
        </p:sp>
      </p:grpSp>
      <p:cxnSp>
        <p:nvCxnSpPr>
          <p:cNvPr id="238" name="Straight Connector 237"/>
          <p:cNvCxnSpPr>
            <a:stCxn id="307" idx="2"/>
            <a:endCxn id="4" idx="0"/>
          </p:cNvCxnSpPr>
          <p:nvPr/>
        </p:nvCxnSpPr>
        <p:spPr>
          <a:xfrm flipH="1">
            <a:off x="10154929" y="4976896"/>
            <a:ext cx="0" cy="319833"/>
          </a:xfrm>
          <a:prstGeom prst="line">
            <a:avLst/>
          </a:prstGeom>
          <a:ln w="38100" cap="sq">
            <a:headEnd type="diamond" w="med" len="sm"/>
            <a:tailEnd type="diamond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1" name="Group 310"/>
          <p:cNvGrpSpPr/>
          <p:nvPr/>
        </p:nvGrpSpPr>
        <p:grpSpPr>
          <a:xfrm>
            <a:off x="4440635" y="4659976"/>
            <a:ext cx="648000" cy="540000"/>
            <a:chOff x="6466904" y="1839933"/>
            <a:chExt cx="720000" cy="540000"/>
          </a:xfrm>
        </p:grpSpPr>
        <p:sp>
          <p:nvSpPr>
            <p:cNvPr id="312" name="Cloud 311"/>
            <p:cNvSpPr/>
            <p:nvPr/>
          </p:nvSpPr>
          <p:spPr>
            <a:xfrm>
              <a:off x="6466904" y="1839933"/>
              <a:ext cx="720000" cy="540000"/>
            </a:xfrm>
            <a:prstGeom prst="cloud">
              <a:avLst/>
            </a:prstGeom>
            <a:solidFill>
              <a:srgbClr val="A0C2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313" name="Rectangle 312"/>
            <p:cNvSpPr/>
            <p:nvPr/>
          </p:nvSpPr>
          <p:spPr>
            <a:xfrm>
              <a:off x="6571432" y="2012116"/>
              <a:ext cx="510942" cy="18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Sub</a:t>
              </a:r>
              <a:endParaRPr lang="he-IL" sz="1050" dirty="0"/>
            </a:p>
          </p:txBody>
        </p:sp>
      </p:grpSp>
      <p:cxnSp>
        <p:nvCxnSpPr>
          <p:cNvPr id="315" name="Elbow Connector 314"/>
          <p:cNvCxnSpPr>
            <a:stCxn id="313" idx="2"/>
            <a:endCxn id="173" idx="3"/>
          </p:cNvCxnSpPr>
          <p:nvPr/>
        </p:nvCxnSpPr>
        <p:spPr>
          <a:xfrm rot="5400000">
            <a:off x="4201674" y="5349213"/>
            <a:ext cx="900015" cy="225907"/>
          </a:xfrm>
          <a:prstGeom prst="bentConnector2">
            <a:avLst/>
          </a:prstGeom>
          <a:ln w="38100" cap="sq">
            <a:headEnd type="diamond" w="med" len="sm"/>
            <a:tailEnd type="diamond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1" name="Group 190"/>
          <p:cNvGrpSpPr/>
          <p:nvPr/>
        </p:nvGrpSpPr>
        <p:grpSpPr>
          <a:xfrm rot="5400000">
            <a:off x="4623254" y="2318931"/>
            <a:ext cx="475200" cy="360488"/>
            <a:chOff x="4660141" y="1879985"/>
            <a:chExt cx="720000" cy="540000"/>
          </a:xfrm>
        </p:grpSpPr>
        <p:sp>
          <p:nvSpPr>
            <p:cNvPr id="192" name="Cloud 191"/>
            <p:cNvSpPr/>
            <p:nvPr/>
          </p:nvSpPr>
          <p:spPr>
            <a:xfrm>
              <a:off x="4660141" y="1879985"/>
              <a:ext cx="720000" cy="540000"/>
            </a:xfrm>
            <a:prstGeom prst="cloud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4727867" y="2057853"/>
              <a:ext cx="603871" cy="18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</a:rPr>
                <a:t>Pub</a:t>
              </a:r>
              <a:endParaRPr lang="he-IL" sz="8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94" name="Straight Connector 193"/>
          <p:cNvCxnSpPr>
            <a:stCxn id="193" idx="2"/>
          </p:cNvCxnSpPr>
          <p:nvPr/>
        </p:nvCxnSpPr>
        <p:spPr>
          <a:xfrm flipH="1">
            <a:off x="4530158" y="2505552"/>
            <a:ext cx="272038" cy="2502"/>
          </a:xfrm>
          <a:prstGeom prst="line">
            <a:avLst/>
          </a:prstGeom>
          <a:ln w="38100" cap="sq">
            <a:headEnd type="diamond" w="med" len="sm"/>
            <a:tailEnd type="diamond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9" name="Group 198"/>
          <p:cNvGrpSpPr/>
          <p:nvPr/>
        </p:nvGrpSpPr>
        <p:grpSpPr>
          <a:xfrm rot="5400000">
            <a:off x="4620560" y="2839432"/>
            <a:ext cx="475200" cy="360488"/>
            <a:chOff x="4660141" y="1879985"/>
            <a:chExt cx="720000" cy="540000"/>
          </a:xfrm>
        </p:grpSpPr>
        <p:sp>
          <p:nvSpPr>
            <p:cNvPr id="200" name="Cloud 199"/>
            <p:cNvSpPr/>
            <p:nvPr/>
          </p:nvSpPr>
          <p:spPr>
            <a:xfrm>
              <a:off x="4660141" y="1879985"/>
              <a:ext cx="720000" cy="540000"/>
            </a:xfrm>
            <a:prstGeom prst="cloud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4727867" y="2057853"/>
              <a:ext cx="603871" cy="18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</a:rPr>
                <a:t>Pub</a:t>
              </a:r>
              <a:endParaRPr lang="he-IL" sz="8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02" name="Straight Connector 201"/>
          <p:cNvCxnSpPr>
            <a:stCxn id="201" idx="2"/>
          </p:cNvCxnSpPr>
          <p:nvPr/>
        </p:nvCxnSpPr>
        <p:spPr>
          <a:xfrm flipH="1">
            <a:off x="4527464" y="3026053"/>
            <a:ext cx="272038" cy="2502"/>
          </a:xfrm>
          <a:prstGeom prst="line">
            <a:avLst/>
          </a:prstGeom>
          <a:ln w="38100" cap="sq">
            <a:headEnd type="diamond" w="med" len="sm"/>
            <a:tailEnd type="diamond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3" name="Group 202"/>
          <p:cNvGrpSpPr/>
          <p:nvPr/>
        </p:nvGrpSpPr>
        <p:grpSpPr>
          <a:xfrm rot="5400000">
            <a:off x="4623254" y="3395679"/>
            <a:ext cx="475200" cy="360488"/>
            <a:chOff x="4660141" y="1879985"/>
            <a:chExt cx="720000" cy="540000"/>
          </a:xfrm>
        </p:grpSpPr>
        <p:sp>
          <p:nvSpPr>
            <p:cNvPr id="204" name="Cloud 203"/>
            <p:cNvSpPr/>
            <p:nvPr/>
          </p:nvSpPr>
          <p:spPr>
            <a:xfrm>
              <a:off x="4660141" y="1879985"/>
              <a:ext cx="720000" cy="540000"/>
            </a:xfrm>
            <a:prstGeom prst="cloud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4727867" y="2057853"/>
              <a:ext cx="603871" cy="18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</a:rPr>
                <a:t>Pub</a:t>
              </a:r>
              <a:endParaRPr lang="he-IL" sz="8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06" name="Straight Connector 205"/>
          <p:cNvCxnSpPr>
            <a:stCxn id="205" idx="2"/>
          </p:cNvCxnSpPr>
          <p:nvPr/>
        </p:nvCxnSpPr>
        <p:spPr>
          <a:xfrm flipH="1">
            <a:off x="4530158" y="3582300"/>
            <a:ext cx="272038" cy="2502"/>
          </a:xfrm>
          <a:prstGeom prst="line">
            <a:avLst/>
          </a:prstGeom>
          <a:ln w="38100" cap="sq">
            <a:headEnd type="diamond" w="med" len="sm"/>
            <a:tailEnd type="diamond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7" name="Group 206"/>
          <p:cNvGrpSpPr/>
          <p:nvPr/>
        </p:nvGrpSpPr>
        <p:grpSpPr>
          <a:xfrm rot="5400000">
            <a:off x="4642715" y="3921062"/>
            <a:ext cx="475200" cy="360488"/>
            <a:chOff x="4660141" y="1879985"/>
            <a:chExt cx="720000" cy="540000"/>
          </a:xfrm>
        </p:grpSpPr>
        <p:sp>
          <p:nvSpPr>
            <p:cNvPr id="208" name="Cloud 207"/>
            <p:cNvSpPr/>
            <p:nvPr/>
          </p:nvSpPr>
          <p:spPr>
            <a:xfrm>
              <a:off x="4660141" y="1879985"/>
              <a:ext cx="720000" cy="540000"/>
            </a:xfrm>
            <a:prstGeom prst="cloud">
              <a:avLst/>
            </a:prstGeom>
            <a:solidFill>
              <a:srgbClr val="9B35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4727867" y="2057853"/>
              <a:ext cx="603871" cy="18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</a:rPr>
                <a:t>Pub</a:t>
              </a:r>
              <a:endParaRPr lang="he-IL" sz="8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1" name="Elbow Connector 210"/>
          <p:cNvCxnSpPr>
            <a:endCxn id="209" idx="2"/>
          </p:cNvCxnSpPr>
          <p:nvPr/>
        </p:nvCxnSpPr>
        <p:spPr>
          <a:xfrm>
            <a:off x="4527464" y="3882687"/>
            <a:ext cx="294193" cy="224996"/>
          </a:xfrm>
          <a:prstGeom prst="bentConnector3">
            <a:avLst>
              <a:gd name="adj1" fmla="val 50000"/>
            </a:avLst>
          </a:prstGeom>
          <a:ln w="38100" cap="sq">
            <a:headEnd type="diamond" w="med" len="sm"/>
            <a:tailEnd type="diamond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Elbow Connector 211"/>
          <p:cNvCxnSpPr>
            <a:endCxn id="291" idx="2"/>
          </p:cNvCxnSpPr>
          <p:nvPr/>
        </p:nvCxnSpPr>
        <p:spPr>
          <a:xfrm flipV="1">
            <a:off x="4524219" y="1931503"/>
            <a:ext cx="277977" cy="231223"/>
          </a:xfrm>
          <a:prstGeom prst="bentConnector3">
            <a:avLst>
              <a:gd name="adj1" fmla="val 50000"/>
            </a:avLst>
          </a:prstGeom>
          <a:ln w="38100" cap="sq">
            <a:headEnd type="diamond" w="med" len="sm"/>
            <a:tailEnd type="diamond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13" name="Group 212"/>
          <p:cNvGrpSpPr/>
          <p:nvPr/>
        </p:nvGrpSpPr>
        <p:grpSpPr>
          <a:xfrm>
            <a:off x="6679279" y="1761547"/>
            <a:ext cx="648000" cy="540000"/>
            <a:chOff x="6466904" y="1839933"/>
            <a:chExt cx="720000" cy="540000"/>
          </a:xfrm>
        </p:grpSpPr>
        <p:sp>
          <p:nvSpPr>
            <p:cNvPr id="214" name="Cloud 213"/>
            <p:cNvSpPr/>
            <p:nvPr/>
          </p:nvSpPr>
          <p:spPr>
            <a:xfrm>
              <a:off x="6466904" y="1839933"/>
              <a:ext cx="720000" cy="540000"/>
            </a:xfrm>
            <a:prstGeom prst="cloud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6571432" y="2012116"/>
              <a:ext cx="510942" cy="18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Sub</a:t>
              </a:r>
              <a:endParaRPr lang="he-IL" sz="1050" dirty="0"/>
            </a:p>
          </p:txBody>
        </p:sp>
      </p:grpSp>
      <p:grpSp>
        <p:nvGrpSpPr>
          <p:cNvPr id="217" name="Group 216"/>
          <p:cNvGrpSpPr/>
          <p:nvPr/>
        </p:nvGrpSpPr>
        <p:grpSpPr>
          <a:xfrm>
            <a:off x="5245663" y="1794936"/>
            <a:ext cx="648000" cy="540000"/>
            <a:chOff x="6466904" y="1839933"/>
            <a:chExt cx="720000" cy="540000"/>
          </a:xfrm>
        </p:grpSpPr>
        <p:sp>
          <p:nvSpPr>
            <p:cNvPr id="218" name="Cloud 217"/>
            <p:cNvSpPr/>
            <p:nvPr/>
          </p:nvSpPr>
          <p:spPr>
            <a:xfrm>
              <a:off x="6466904" y="1839933"/>
              <a:ext cx="720000" cy="540000"/>
            </a:xfrm>
            <a:prstGeom prst="cloud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6571432" y="2012116"/>
              <a:ext cx="510942" cy="18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Sub</a:t>
              </a:r>
              <a:endParaRPr lang="he-IL" sz="1050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2378360" y="3257276"/>
            <a:ext cx="706955" cy="1942117"/>
            <a:chOff x="2378360" y="3339274"/>
            <a:chExt cx="825500" cy="1860119"/>
          </a:xfrm>
        </p:grpSpPr>
        <p:cxnSp>
          <p:nvCxnSpPr>
            <p:cNvPr id="184" name="Elbow Connector 183"/>
            <p:cNvCxnSpPr>
              <a:stCxn id="160" idx="2"/>
            </p:cNvCxnSpPr>
            <p:nvPr/>
          </p:nvCxnSpPr>
          <p:spPr>
            <a:xfrm flipV="1">
              <a:off x="2378360" y="3342585"/>
              <a:ext cx="458216" cy="1856808"/>
            </a:xfrm>
            <a:prstGeom prst="bentConnector2">
              <a:avLst/>
            </a:prstGeom>
            <a:ln w="38100" cap="sq">
              <a:headEnd type="diamond" w="med" len="sm"/>
              <a:tailEnd type="none" w="med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9" name="Elbow Connector 298"/>
            <p:cNvCxnSpPr/>
            <p:nvPr/>
          </p:nvCxnSpPr>
          <p:spPr>
            <a:xfrm>
              <a:off x="2838725" y="3339274"/>
              <a:ext cx="365135" cy="0"/>
            </a:xfrm>
            <a:prstGeom prst="bentConnector3">
              <a:avLst>
                <a:gd name="adj1" fmla="val 50000"/>
              </a:avLst>
            </a:prstGeom>
            <a:ln w="38100" cap="sq">
              <a:headEnd type="none" w="med" len="sm"/>
              <a:tailEnd type="diamond" w="med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0" name="Group 299"/>
          <p:cNvGrpSpPr/>
          <p:nvPr/>
        </p:nvGrpSpPr>
        <p:grpSpPr>
          <a:xfrm>
            <a:off x="2387534" y="3558863"/>
            <a:ext cx="699681" cy="2563390"/>
            <a:chOff x="2303921" y="3339274"/>
            <a:chExt cx="783543" cy="1807948"/>
          </a:xfrm>
        </p:grpSpPr>
        <p:cxnSp>
          <p:nvCxnSpPr>
            <p:cNvPr id="304" name="Elbow Connector 303"/>
            <p:cNvCxnSpPr>
              <a:stCxn id="167" idx="2"/>
            </p:cNvCxnSpPr>
            <p:nvPr/>
          </p:nvCxnSpPr>
          <p:spPr>
            <a:xfrm flipV="1">
              <a:off x="2303921" y="3342585"/>
              <a:ext cx="532655" cy="1804637"/>
            </a:xfrm>
            <a:prstGeom prst="bentConnector2">
              <a:avLst/>
            </a:prstGeom>
            <a:ln w="38100" cap="sq">
              <a:headEnd type="diamond" w="med" len="sm"/>
              <a:tailEnd type="none" w="med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8" name="Elbow Connector 307"/>
            <p:cNvCxnSpPr/>
            <p:nvPr/>
          </p:nvCxnSpPr>
          <p:spPr>
            <a:xfrm>
              <a:off x="2838725" y="3339274"/>
              <a:ext cx="248739" cy="0"/>
            </a:xfrm>
            <a:prstGeom prst="bentConnector3">
              <a:avLst>
                <a:gd name="adj1" fmla="val 50000"/>
              </a:avLst>
            </a:prstGeom>
            <a:ln w="38100" cap="sq">
              <a:headEnd type="none" w="med" len="sm"/>
              <a:tailEnd type="diamond" w="med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0" name="Group 319"/>
          <p:cNvGrpSpPr/>
          <p:nvPr/>
        </p:nvGrpSpPr>
        <p:grpSpPr>
          <a:xfrm>
            <a:off x="7451569" y="1762056"/>
            <a:ext cx="648000" cy="540000"/>
            <a:chOff x="6466904" y="1839933"/>
            <a:chExt cx="720000" cy="540000"/>
          </a:xfrm>
        </p:grpSpPr>
        <p:sp>
          <p:nvSpPr>
            <p:cNvPr id="321" name="Cloud 320"/>
            <p:cNvSpPr/>
            <p:nvPr/>
          </p:nvSpPr>
          <p:spPr>
            <a:xfrm>
              <a:off x="6466904" y="1839933"/>
              <a:ext cx="720000" cy="540000"/>
            </a:xfrm>
            <a:prstGeom prst="cloud">
              <a:avLst/>
            </a:prstGeom>
            <a:solidFill>
              <a:srgbClr val="9B35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322" name="Rectangle 321"/>
            <p:cNvSpPr/>
            <p:nvPr/>
          </p:nvSpPr>
          <p:spPr>
            <a:xfrm>
              <a:off x="6571432" y="2012116"/>
              <a:ext cx="510942" cy="18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Sub</a:t>
              </a:r>
              <a:endParaRPr lang="he-IL" sz="1050" dirty="0"/>
            </a:p>
          </p:txBody>
        </p:sp>
      </p:grpSp>
      <p:cxnSp>
        <p:nvCxnSpPr>
          <p:cNvPr id="323" name="Elbow Connector 322"/>
          <p:cNvCxnSpPr>
            <a:stCxn id="8" idx="3"/>
          </p:cNvCxnSpPr>
          <p:nvPr/>
        </p:nvCxnSpPr>
        <p:spPr>
          <a:xfrm flipV="1">
            <a:off x="7033845" y="2129179"/>
            <a:ext cx="750045" cy="786536"/>
          </a:xfrm>
          <a:prstGeom prst="bentConnector2">
            <a:avLst/>
          </a:prstGeom>
          <a:ln w="38100" cap="sq">
            <a:headEnd type="diamond" w="med" len="sm"/>
            <a:tailEnd type="diamond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4" name="Elbow Connector 323"/>
          <p:cNvCxnSpPr>
            <a:endCxn id="215" idx="2"/>
          </p:cNvCxnSpPr>
          <p:nvPr/>
        </p:nvCxnSpPr>
        <p:spPr>
          <a:xfrm rot="5400000" flipH="1" flipV="1">
            <a:off x="6682652" y="2187306"/>
            <a:ext cx="394202" cy="247050"/>
          </a:xfrm>
          <a:prstGeom prst="bentConnector3">
            <a:avLst>
              <a:gd name="adj1" fmla="val 50000"/>
            </a:avLst>
          </a:prstGeom>
          <a:ln w="38100" cap="sq">
            <a:headEnd type="diamond" w="med" len="sm"/>
            <a:tailEnd type="diamond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5" name="Elbow Connector 324"/>
          <p:cNvCxnSpPr>
            <a:endCxn id="219" idx="2"/>
          </p:cNvCxnSpPr>
          <p:nvPr/>
        </p:nvCxnSpPr>
        <p:spPr>
          <a:xfrm rot="16200000" flipV="1">
            <a:off x="5548936" y="2167845"/>
            <a:ext cx="365452" cy="323999"/>
          </a:xfrm>
          <a:prstGeom prst="bentConnector3">
            <a:avLst>
              <a:gd name="adj1" fmla="val 50000"/>
            </a:avLst>
          </a:prstGeom>
          <a:ln w="38100" cap="sq">
            <a:headEnd type="diamond" w="med" len="sm"/>
            <a:tailEnd type="diamond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41514" y="1256550"/>
            <a:ext cx="9089572" cy="5601450"/>
          </a:xfrm>
          <a:prstGeom prst="rect">
            <a:avLst/>
          </a:prstGeom>
          <a:solidFill>
            <a:schemeClr val="accent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0" name="Rectangle 169"/>
          <p:cNvSpPr/>
          <p:nvPr/>
        </p:nvSpPr>
        <p:spPr>
          <a:xfrm>
            <a:off x="9230103" y="3607182"/>
            <a:ext cx="1989167" cy="3226527"/>
          </a:xfrm>
          <a:prstGeom prst="rect">
            <a:avLst/>
          </a:prstGeom>
          <a:solidFill>
            <a:schemeClr val="accent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1" name="Rectangle 170"/>
          <p:cNvSpPr/>
          <p:nvPr/>
        </p:nvSpPr>
        <p:spPr>
          <a:xfrm>
            <a:off x="9205367" y="1254035"/>
            <a:ext cx="1989167" cy="1047277"/>
          </a:xfrm>
          <a:prstGeom prst="rect">
            <a:avLst/>
          </a:prstGeom>
          <a:solidFill>
            <a:schemeClr val="accent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2" name="Rectangle 171"/>
          <p:cNvSpPr/>
          <p:nvPr/>
        </p:nvSpPr>
        <p:spPr>
          <a:xfrm>
            <a:off x="10954512" y="2278155"/>
            <a:ext cx="253547" cy="1315210"/>
          </a:xfrm>
          <a:prstGeom prst="rect">
            <a:avLst/>
          </a:prstGeom>
          <a:solidFill>
            <a:schemeClr val="accent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89522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24A5AE-5897-4380-93E0-AE388C981130}"/>
              </a:ext>
            </a:extLst>
          </p:cNvPr>
          <p:cNvSpPr txBox="1"/>
          <p:nvPr/>
        </p:nvSpPr>
        <p:spPr>
          <a:xfrm>
            <a:off x="493907" y="641014"/>
            <a:ext cx="107221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The Oracle within the system 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83B1FB-C88B-4122-BD56-AFCE0B8360FC}"/>
              </a:ext>
            </a:extLst>
          </p:cNvPr>
          <p:cNvSpPr txBox="1"/>
          <p:nvPr/>
        </p:nvSpPr>
        <p:spPr>
          <a:xfrm>
            <a:off x="493907" y="1602433"/>
            <a:ext cx="9759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Extracting information from input images for the other modules to use</a:t>
            </a:r>
          </a:p>
        </p:txBody>
      </p:sp>
    </p:spTree>
    <p:extLst>
      <p:ext uri="{BB962C8B-B14F-4D97-AF65-F5344CB8AC3E}">
        <p14:creationId xmlns:p14="http://schemas.microsoft.com/office/powerpoint/2010/main" val="3984400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560064" y="1184512"/>
            <a:ext cx="3328416" cy="2612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232" y="-40493"/>
            <a:ext cx="9692640" cy="1325562"/>
          </a:xfrm>
        </p:spPr>
        <p:txBody>
          <a:bodyPr/>
          <a:lstStyle/>
          <a:p>
            <a:r>
              <a:rPr lang="en-US" dirty="0"/>
              <a:t>Oracle Objective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130" y="4012500"/>
            <a:ext cx="9876981" cy="2668716"/>
          </a:xfrm>
        </p:spPr>
        <p:txBody>
          <a:bodyPr>
            <a:normAutofit/>
          </a:bodyPr>
          <a:lstStyle/>
          <a:p>
            <a:r>
              <a:rPr lang="en-US" sz="2000" dirty="0"/>
              <a:t>Given a single image of an urban environment</a:t>
            </a:r>
          </a:p>
          <a:p>
            <a:r>
              <a:rPr lang="en-US" sz="2000" dirty="0"/>
              <a:t>Calculate </a:t>
            </a:r>
            <a:r>
              <a:rPr lang="en-US" sz="2000" b="1" dirty="0"/>
              <a:t>for each pixel </a:t>
            </a:r>
            <a:r>
              <a:rPr lang="en-US" sz="2000" dirty="0"/>
              <a:t>of the image its suitability for being part of a </a:t>
            </a:r>
            <a:r>
              <a:rPr lang="en-US" sz="2000" b="1" dirty="0"/>
              <a:t>landing spot</a:t>
            </a:r>
          </a:p>
          <a:p>
            <a:r>
              <a:rPr lang="en-US" sz="2000" b="1" dirty="0"/>
              <a:t>Suitability</a:t>
            </a:r>
            <a:r>
              <a:rPr lang="en-US" sz="2000" dirty="0"/>
              <a:t> is measured in the probability sense: the closer to one, the more likely it is to be appropriate</a:t>
            </a:r>
          </a:p>
          <a:p>
            <a:r>
              <a:rPr lang="en-US" sz="2000" dirty="0"/>
              <a:t>The Oracle is memoryless: assessment based on current image alone</a:t>
            </a:r>
          </a:p>
          <a:p>
            <a:endParaRPr lang="en-US" sz="2000" dirty="0"/>
          </a:p>
        </p:txBody>
      </p:sp>
      <p:pic>
        <p:nvPicPr>
          <p:cNvPr id="1026" name="Picture 2" descr="Ancient prophecies that have come tru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095" y="1816264"/>
            <a:ext cx="2575433" cy="144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3023616" y="2419372"/>
            <a:ext cx="487680" cy="14273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888" y="1926488"/>
            <a:ext cx="1584960" cy="985768"/>
          </a:xfrm>
          <a:prstGeom prst="rect">
            <a:avLst/>
          </a:prstGeom>
        </p:spPr>
      </p:pic>
      <p:pic>
        <p:nvPicPr>
          <p:cNvPr id="1024" name="Picture 10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6848" y="1813623"/>
            <a:ext cx="1584960" cy="1029407"/>
          </a:xfrm>
          <a:prstGeom prst="rect">
            <a:avLst/>
          </a:prstGeom>
        </p:spPr>
      </p:pic>
      <p:sp>
        <p:nvSpPr>
          <p:cNvPr id="135" name="Right Arrow 134"/>
          <p:cNvSpPr/>
          <p:nvPr/>
        </p:nvSpPr>
        <p:spPr>
          <a:xfrm>
            <a:off x="6961632" y="2326918"/>
            <a:ext cx="487680" cy="14273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6392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2AC0-7BFA-46E8-B58E-509780CB8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Landing Site Fitness as a Classification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FF4E8B-64C4-46EF-A1DB-3244388185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53483" y="1828800"/>
                <a:ext cx="8595360" cy="47406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Objects that can be observe in a city are classified into some finite set of classes, each class is associated with an index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𝑠𝑖𝑑𝑒𝑤𝑎𝑙𝑘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𝑟𝑜𝑎𝑑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𝑑𝑒𝑛𝑠𝑒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𝑣𝑒𝑔𝑒𝑡𝑎𝑡𝑖𝑜𝑛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r>
                  <a:rPr lang="en-US" b="0" dirty="0"/>
                  <a:t> </a:t>
                </a:r>
              </a:p>
              <a:p>
                <a:r>
                  <a:rPr lang="en-US" dirty="0"/>
                  <a:t>A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𝑆𝑐𝑜𝑟𝑒</m:t>
                    </m:r>
                  </m:oMath>
                </a14:m>
                <a:r>
                  <a:rPr lang="en-US" b="1" dirty="0"/>
                  <a:t>, </a:t>
                </a:r>
                <a:r>
                  <a:rPr lang="en-US" dirty="0"/>
                  <a:t>measuring how suitable is a given pixel to be part of a landing site,</a:t>
                </a:r>
                <a:r>
                  <a:rPr lang="en-US" b="0" dirty="0"/>
                  <a:t> is attached to each class: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𝑆𝑐𝑜𝑟𝑒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This function is such that:</a:t>
                </a:r>
              </a:p>
              <a:p>
                <a:pPr lvl="1"/>
                <a:r>
                  <a:rPr lang="en-US" sz="1800" i="1" dirty="0"/>
                  <a:t>Score</a:t>
                </a:r>
                <a:r>
                  <a:rPr lang="en-US" sz="1800" dirty="0"/>
                  <a:t>(</a:t>
                </a:r>
                <a:r>
                  <a:rPr lang="en-US" sz="1800" i="1" dirty="0"/>
                  <a:t>c</a:t>
                </a:r>
                <a:r>
                  <a:rPr lang="en-US" sz="1800" dirty="0"/>
                  <a:t>) </a:t>
                </a:r>
                <a:r>
                  <a:rPr lang="en-US" sz="1800" dirty="0">
                    <a:sym typeface="Symbol" panose="05050102010706020507" pitchFamily="18" charset="2"/>
                  </a:rPr>
                  <a:t> 0  the class is not suitable for landing</a:t>
                </a:r>
              </a:p>
              <a:p>
                <a:pPr lvl="1"/>
                <a:r>
                  <a:rPr lang="en-US" sz="1800" i="1" dirty="0"/>
                  <a:t>Score</a:t>
                </a:r>
                <a:r>
                  <a:rPr lang="en-US" sz="1800" dirty="0"/>
                  <a:t>(</a:t>
                </a:r>
                <a:r>
                  <a:rPr lang="en-US" sz="1800" i="1" dirty="0"/>
                  <a:t>c</a:t>
                </a:r>
                <a:r>
                  <a:rPr lang="en-US" sz="1800" dirty="0"/>
                  <a:t>) </a:t>
                </a:r>
                <a:r>
                  <a:rPr lang="en-US" sz="1800" dirty="0">
                    <a:sym typeface="Symbol" panose="05050102010706020507" pitchFamily="18" charset="2"/>
                  </a:rPr>
                  <a:t> 1  the class is very suitable for landing</a:t>
                </a:r>
                <a:endParaRPr lang="en-US" sz="1800" i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FF4E8B-64C4-46EF-A1DB-3244388185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53483" y="1828800"/>
                <a:ext cx="8595360" cy="4740676"/>
              </a:xfrm>
              <a:blipFill>
                <a:blip r:embed="rId2"/>
                <a:stretch>
                  <a:fillRect l="-142" t="-9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3470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hade val="98000"/>
                <a:satMod val="130000"/>
                <a:lumMod val="102000"/>
              </a:schemeClr>
            </a:gs>
            <a:gs pos="100000">
              <a:schemeClr val="bg1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E99ED6D-365F-4CAE-942F-ECA78F74B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B0F74F9-E373-4883-A533-C80C53DE6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65FFFB-1163-4DA7-83B0-B8677ABBC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33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117A05-2F4F-4370-A926-6191A5C3D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oad with a building in the background&#10;&#10;Description automatically generated">
            <a:extLst>
              <a:ext uri="{FF2B5EF4-FFF2-40B4-BE49-F238E27FC236}">
                <a16:creationId xmlns:a16="http://schemas.microsoft.com/office/drawing/2014/main" id="{4058C29F-D967-4133-B0CA-25FE14364C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693" y="1126600"/>
            <a:ext cx="6139733" cy="4604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D6015D-D621-40F7-9A4E-437A04DAECD7}"/>
              </a:ext>
            </a:extLst>
          </p:cNvPr>
          <p:cNvSpPr/>
          <p:nvPr/>
        </p:nvSpPr>
        <p:spPr>
          <a:xfrm>
            <a:off x="7288090" y="4368596"/>
            <a:ext cx="835742" cy="6194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641CDE-828C-4693-B190-53FD1C50C883}"/>
              </a:ext>
            </a:extLst>
          </p:cNvPr>
          <p:cNvCxnSpPr>
            <a:stCxn id="6" idx="1"/>
          </p:cNvCxnSpPr>
          <p:nvPr/>
        </p:nvCxnSpPr>
        <p:spPr>
          <a:xfrm flipH="1">
            <a:off x="4740676" y="4678312"/>
            <a:ext cx="2547414" cy="121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F18234-2BAF-4CC4-828F-8312D0BBD785}"/>
                  </a:ext>
                </a:extLst>
              </p:cNvPr>
              <p:cNvSpPr txBox="1"/>
              <p:nvPr/>
            </p:nvSpPr>
            <p:spPr>
              <a:xfrm>
                <a:off x="1350019" y="4493646"/>
                <a:ext cx="31521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𝑆𝑐𝑜𝑟𝑒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𝑑𝑒𝑛𝑠𝑒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𝑣𝑒𝑔𝑒𝑡𝑎𝑡𝑖𝑜𝑛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F18234-2BAF-4CC4-828F-8312D0BBD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019" y="4493646"/>
                <a:ext cx="3152151" cy="369332"/>
              </a:xfrm>
              <a:prstGeom prst="rect">
                <a:avLst/>
              </a:prstGeom>
              <a:blipFill>
                <a:blip r:embed="rId3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BA6507C4-3090-4B0A-A734-253EF9D54DE8}"/>
              </a:ext>
            </a:extLst>
          </p:cNvPr>
          <p:cNvSpPr/>
          <p:nvPr/>
        </p:nvSpPr>
        <p:spPr>
          <a:xfrm>
            <a:off x="8708994" y="3737499"/>
            <a:ext cx="435006" cy="266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B1987DD-D01B-4CD8-B392-647D54602640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4740676" y="3870664"/>
            <a:ext cx="3968318" cy="147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7A5B30-56AC-452D-863F-34D9ED4C181F}"/>
                  </a:ext>
                </a:extLst>
              </p:cNvPr>
              <p:cNvSpPr txBox="1"/>
              <p:nvPr/>
            </p:nvSpPr>
            <p:spPr>
              <a:xfrm>
                <a:off x="2566617" y="3761175"/>
                <a:ext cx="19499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𝑆𝑐𝑜𝑟𝑒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𝑟𝑜𝑎𝑑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7A5B30-56AC-452D-863F-34D9ED4C1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617" y="3761175"/>
                <a:ext cx="194995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DB045D9D-56A5-4A0A-BB9D-942DAA84C49E}"/>
              </a:ext>
            </a:extLst>
          </p:cNvPr>
          <p:cNvSpPr/>
          <p:nvPr/>
        </p:nvSpPr>
        <p:spPr>
          <a:xfrm>
            <a:off x="6542843" y="4368596"/>
            <a:ext cx="268235" cy="2505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3D45C8E-A85D-4A40-92E0-5A6BB011B920}"/>
              </a:ext>
            </a:extLst>
          </p:cNvPr>
          <p:cNvCxnSpPr/>
          <p:nvPr/>
        </p:nvCxnSpPr>
        <p:spPr>
          <a:xfrm flipH="1">
            <a:off x="4740676" y="4309404"/>
            <a:ext cx="178692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D5E61E9-DAAB-4153-B0E7-3C3D05D5720A}"/>
                  </a:ext>
                </a:extLst>
              </p:cNvPr>
              <p:cNvSpPr txBox="1"/>
              <p:nvPr/>
            </p:nvSpPr>
            <p:spPr>
              <a:xfrm>
                <a:off x="2138685" y="4145574"/>
                <a:ext cx="2380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𝑆𝑐𝑜𝑟𝑒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𝑠𝑖𝑑𝑒𝑤𝑎𝑙𝑘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D5E61E9-DAAB-4153-B0E7-3C3D05D57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685" y="4145574"/>
                <a:ext cx="238058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552C574F-30C0-4081-81E6-AE18D2459918}"/>
              </a:ext>
            </a:extLst>
          </p:cNvPr>
          <p:cNvSpPr txBox="1"/>
          <p:nvPr/>
        </p:nvSpPr>
        <p:spPr>
          <a:xfrm>
            <a:off x="1083076" y="1020931"/>
            <a:ext cx="3968318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Basically, We want to land on the classes with the high scores</a:t>
            </a:r>
          </a:p>
        </p:txBody>
      </p:sp>
    </p:spTree>
    <p:extLst>
      <p:ext uri="{BB962C8B-B14F-4D97-AF65-F5344CB8AC3E}">
        <p14:creationId xmlns:p14="http://schemas.microsoft.com/office/powerpoint/2010/main" val="4194320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09FE4-0F91-4F9C-A818-407B46460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52" y="223571"/>
            <a:ext cx="7946448" cy="1325562"/>
          </a:xfrm>
        </p:spPr>
        <p:txBody>
          <a:bodyPr/>
          <a:lstStyle/>
          <a:p>
            <a:pPr algn="ctr"/>
            <a:r>
              <a:rPr lang="en-US" dirty="0"/>
              <a:t>Semantic Segmentation</a:t>
            </a:r>
          </a:p>
        </p:txBody>
      </p:sp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1829AC9A-F186-4483-962D-B710750949F8}"/>
              </a:ext>
            </a:extLst>
          </p:cNvPr>
          <p:cNvGrpSpPr/>
          <p:nvPr/>
        </p:nvGrpSpPr>
        <p:grpSpPr>
          <a:xfrm>
            <a:off x="7763315" y="4174570"/>
            <a:ext cx="2106286" cy="2243672"/>
            <a:chOff x="7087456" y="2664787"/>
            <a:chExt cx="2106286" cy="2243672"/>
          </a:xfrm>
        </p:grpSpPr>
        <p:grpSp>
          <p:nvGrpSpPr>
            <p:cNvPr id="5" name="קבוצה 4">
              <a:extLst>
                <a:ext uri="{FF2B5EF4-FFF2-40B4-BE49-F238E27FC236}">
                  <a16:creationId xmlns:a16="http://schemas.microsoft.com/office/drawing/2014/main" id="{E6B633F7-F982-417A-89FE-3F12CF17D818}"/>
                </a:ext>
              </a:extLst>
            </p:cNvPr>
            <p:cNvGrpSpPr/>
            <p:nvPr/>
          </p:nvGrpSpPr>
          <p:grpSpPr>
            <a:xfrm>
              <a:off x="7140270" y="3173556"/>
              <a:ext cx="1746762" cy="1661824"/>
              <a:chOff x="5414837" y="2743199"/>
              <a:chExt cx="1746762" cy="1661824"/>
            </a:xfrm>
          </p:grpSpPr>
          <p:grpSp>
            <p:nvGrpSpPr>
              <p:cNvPr id="14" name="קבוצה 13">
                <a:extLst>
                  <a:ext uri="{FF2B5EF4-FFF2-40B4-BE49-F238E27FC236}">
                    <a16:creationId xmlns:a16="http://schemas.microsoft.com/office/drawing/2014/main" id="{F711173A-A461-46A9-8FC9-C0C5483CA92F}"/>
                  </a:ext>
                </a:extLst>
              </p:cNvPr>
              <p:cNvGrpSpPr/>
              <p:nvPr/>
            </p:nvGrpSpPr>
            <p:grpSpPr>
              <a:xfrm>
                <a:off x="5414837" y="2743199"/>
                <a:ext cx="1746762" cy="1661824"/>
                <a:chOff x="5414837" y="2743199"/>
                <a:chExt cx="1746762" cy="1661824"/>
              </a:xfrm>
            </p:grpSpPr>
            <p:sp>
              <p:nvSpPr>
                <p:cNvPr id="19" name="קוביה 18">
                  <a:extLst>
                    <a:ext uri="{FF2B5EF4-FFF2-40B4-BE49-F238E27FC236}">
                      <a16:creationId xmlns:a16="http://schemas.microsoft.com/office/drawing/2014/main" id="{2A85C728-BC3B-4B3C-A193-B17F37A0C9C6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5414837" y="2743199"/>
                  <a:ext cx="564543" cy="1661824"/>
                </a:xfrm>
                <a:prstGeom prst="cube">
                  <a:avLst>
                    <a:gd name="adj" fmla="val 63699"/>
                  </a:avLst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קוביה 19">
                  <a:extLst>
                    <a:ext uri="{FF2B5EF4-FFF2-40B4-BE49-F238E27FC236}">
                      <a16:creationId xmlns:a16="http://schemas.microsoft.com/office/drawing/2014/main" id="{3A921121-9E3E-4E7A-A231-3B2C195D9DDC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5656030" y="2743199"/>
                  <a:ext cx="564543" cy="1661824"/>
                </a:xfrm>
                <a:prstGeom prst="cube">
                  <a:avLst>
                    <a:gd name="adj" fmla="val 63699"/>
                  </a:avLst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" name="קוביה 20">
                  <a:extLst>
                    <a:ext uri="{FF2B5EF4-FFF2-40B4-BE49-F238E27FC236}">
                      <a16:creationId xmlns:a16="http://schemas.microsoft.com/office/drawing/2014/main" id="{FB9F7FCD-0F2D-4047-839A-A0F8B45D68B1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6597056" y="2743199"/>
                  <a:ext cx="564543" cy="1661824"/>
                </a:xfrm>
                <a:prstGeom prst="cube">
                  <a:avLst>
                    <a:gd name="adj" fmla="val 63699"/>
                  </a:avLst>
                </a:prstGeom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" name="קבוצה 14">
                <a:extLst>
                  <a:ext uri="{FF2B5EF4-FFF2-40B4-BE49-F238E27FC236}">
                    <a16:creationId xmlns:a16="http://schemas.microsoft.com/office/drawing/2014/main" id="{49651016-DF12-429E-AFAD-AF65E3312A7B}"/>
                  </a:ext>
                </a:extLst>
              </p:cNvPr>
              <p:cNvGrpSpPr/>
              <p:nvPr/>
            </p:nvGrpSpPr>
            <p:grpSpPr>
              <a:xfrm>
                <a:off x="6273384" y="3574111"/>
                <a:ext cx="270859" cy="55659"/>
                <a:chOff x="7951304" y="3228230"/>
                <a:chExt cx="270859" cy="55659"/>
              </a:xfrm>
            </p:grpSpPr>
            <p:sp>
              <p:nvSpPr>
                <p:cNvPr id="16" name="אליפסה 15">
                  <a:extLst>
                    <a:ext uri="{FF2B5EF4-FFF2-40B4-BE49-F238E27FC236}">
                      <a16:creationId xmlns:a16="http://schemas.microsoft.com/office/drawing/2014/main" id="{08E1E81A-F487-4537-AB0A-160BEE37EBBD}"/>
                    </a:ext>
                  </a:extLst>
                </p:cNvPr>
                <p:cNvSpPr/>
                <p:nvPr/>
              </p:nvSpPr>
              <p:spPr>
                <a:xfrm>
                  <a:off x="7951304" y="3228230"/>
                  <a:ext cx="55659" cy="5565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אליפסה 16">
                  <a:extLst>
                    <a:ext uri="{FF2B5EF4-FFF2-40B4-BE49-F238E27FC236}">
                      <a16:creationId xmlns:a16="http://schemas.microsoft.com/office/drawing/2014/main" id="{B199EDD2-8A00-4188-B91F-7BC1C62E1ED4}"/>
                    </a:ext>
                  </a:extLst>
                </p:cNvPr>
                <p:cNvSpPr/>
                <p:nvPr/>
              </p:nvSpPr>
              <p:spPr>
                <a:xfrm>
                  <a:off x="8058904" y="3228230"/>
                  <a:ext cx="55659" cy="5565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אליפסה 17">
                  <a:extLst>
                    <a:ext uri="{FF2B5EF4-FFF2-40B4-BE49-F238E27FC236}">
                      <a16:creationId xmlns:a16="http://schemas.microsoft.com/office/drawing/2014/main" id="{31B8BBDD-D290-455F-AD52-0B7FDB602BB0}"/>
                    </a:ext>
                  </a:extLst>
                </p:cNvPr>
                <p:cNvSpPr/>
                <p:nvPr/>
              </p:nvSpPr>
              <p:spPr>
                <a:xfrm>
                  <a:off x="8166504" y="3228230"/>
                  <a:ext cx="55659" cy="5565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" name="תיבת טקסט 6">
              <a:extLst>
                <a:ext uri="{FF2B5EF4-FFF2-40B4-BE49-F238E27FC236}">
                  <a16:creationId xmlns:a16="http://schemas.microsoft.com/office/drawing/2014/main" id="{38C94692-FE2A-48DF-A51B-BBB16AA66AAC}"/>
                </a:ext>
              </a:extLst>
            </p:cNvPr>
            <p:cNvSpPr txBox="1"/>
            <p:nvPr/>
          </p:nvSpPr>
          <p:spPr>
            <a:xfrm rot="16200000">
              <a:off x="6868147" y="3989213"/>
              <a:ext cx="7156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Class 1</a:t>
              </a:r>
            </a:p>
          </p:txBody>
        </p:sp>
        <p:sp>
          <p:nvSpPr>
            <p:cNvPr id="8" name="תיבת טקסט 7">
              <a:extLst>
                <a:ext uri="{FF2B5EF4-FFF2-40B4-BE49-F238E27FC236}">
                  <a16:creationId xmlns:a16="http://schemas.microsoft.com/office/drawing/2014/main" id="{04533366-725A-4036-8FB3-24EFBA5380C3}"/>
                </a:ext>
              </a:extLst>
            </p:cNvPr>
            <p:cNvSpPr txBox="1"/>
            <p:nvPr/>
          </p:nvSpPr>
          <p:spPr>
            <a:xfrm rot="16200000">
              <a:off x="7107478" y="3989212"/>
              <a:ext cx="7156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Class 2</a:t>
              </a:r>
            </a:p>
          </p:txBody>
        </p:sp>
        <p:sp>
          <p:nvSpPr>
            <p:cNvPr id="9" name="תיבת טקסט 8">
              <a:extLst>
                <a:ext uri="{FF2B5EF4-FFF2-40B4-BE49-F238E27FC236}">
                  <a16:creationId xmlns:a16="http://schemas.microsoft.com/office/drawing/2014/main" id="{F7785E1E-4DC3-4B8A-A327-576155D181F5}"/>
                </a:ext>
              </a:extLst>
            </p:cNvPr>
            <p:cNvSpPr txBox="1"/>
            <p:nvPr/>
          </p:nvSpPr>
          <p:spPr>
            <a:xfrm rot="16200000">
              <a:off x="7989205" y="3937035"/>
              <a:ext cx="8199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Class C</a:t>
              </a:r>
            </a:p>
          </p:txBody>
        </p:sp>
        <p:sp>
          <p:nvSpPr>
            <p:cNvPr id="10" name="תיבת טקסט 9">
              <a:extLst>
                <a:ext uri="{FF2B5EF4-FFF2-40B4-BE49-F238E27FC236}">
                  <a16:creationId xmlns:a16="http://schemas.microsoft.com/office/drawing/2014/main" id="{EEC869A8-9F09-4061-A00B-8422B5A36549}"/>
                </a:ext>
              </a:extLst>
            </p:cNvPr>
            <p:cNvSpPr txBox="1"/>
            <p:nvPr/>
          </p:nvSpPr>
          <p:spPr>
            <a:xfrm>
              <a:off x="8851836" y="3682438"/>
              <a:ext cx="3419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H</a:t>
              </a:r>
              <a:endParaRPr lang="en-US" sz="1600" dirty="0"/>
            </a:p>
          </p:txBody>
        </p:sp>
        <p:sp>
          <p:nvSpPr>
            <p:cNvPr id="11" name="תיבת טקסט 10">
              <a:extLst>
                <a:ext uri="{FF2B5EF4-FFF2-40B4-BE49-F238E27FC236}">
                  <a16:creationId xmlns:a16="http://schemas.microsoft.com/office/drawing/2014/main" id="{D8563AE8-59C1-42BA-838D-A5934DD44DA2}"/>
                </a:ext>
              </a:extLst>
            </p:cNvPr>
            <p:cNvSpPr txBox="1"/>
            <p:nvPr/>
          </p:nvSpPr>
          <p:spPr>
            <a:xfrm>
              <a:off x="8680883" y="4631460"/>
              <a:ext cx="3419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W</a:t>
              </a:r>
              <a:endParaRPr lang="en-US" sz="1600" dirty="0"/>
            </a:p>
          </p:txBody>
        </p:sp>
        <p:sp>
          <p:nvSpPr>
            <p:cNvPr id="12" name="סוגר מסולסל שמאלי 11">
              <a:extLst>
                <a:ext uri="{FF2B5EF4-FFF2-40B4-BE49-F238E27FC236}">
                  <a16:creationId xmlns:a16="http://schemas.microsoft.com/office/drawing/2014/main" id="{F34FDC11-5CE5-4F7F-B5EA-FF6D37C62D69}"/>
                </a:ext>
              </a:extLst>
            </p:cNvPr>
            <p:cNvSpPr/>
            <p:nvPr/>
          </p:nvSpPr>
          <p:spPr>
            <a:xfrm rot="5400000">
              <a:off x="8016731" y="2368999"/>
              <a:ext cx="262092" cy="1276826"/>
            </a:xfrm>
            <a:prstGeom prst="leftBrace">
              <a:avLst>
                <a:gd name="adj1" fmla="val 8333"/>
                <a:gd name="adj2" fmla="val 50623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תיבת טקסט 12">
              <a:extLst>
                <a:ext uri="{FF2B5EF4-FFF2-40B4-BE49-F238E27FC236}">
                  <a16:creationId xmlns:a16="http://schemas.microsoft.com/office/drawing/2014/main" id="{2CD45CD4-178E-4D20-9BA7-115E0BE6BCED}"/>
                </a:ext>
              </a:extLst>
            </p:cNvPr>
            <p:cNvSpPr txBox="1"/>
            <p:nvPr/>
          </p:nvSpPr>
          <p:spPr>
            <a:xfrm>
              <a:off x="7970598" y="2664787"/>
              <a:ext cx="3419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</a:t>
              </a:r>
              <a:endParaRPr lang="en-US" sz="1600" dirty="0"/>
            </a:p>
          </p:txBody>
        </p:sp>
      </p:grp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0335090A-B77B-404D-BDE2-5822F1381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68" y="4244304"/>
            <a:ext cx="3010341" cy="2252341"/>
          </a:xfrm>
          <a:prstGeom prst="rect">
            <a:avLst/>
          </a:prstGeom>
        </p:spPr>
      </p:pic>
      <p:sp>
        <p:nvSpPr>
          <p:cNvPr id="23" name="מלבן: פינות מעוגלות 22">
            <a:extLst>
              <a:ext uri="{FF2B5EF4-FFF2-40B4-BE49-F238E27FC236}">
                <a16:creationId xmlns:a16="http://schemas.microsoft.com/office/drawing/2014/main" id="{E68271A7-1C2E-461A-9619-889DA0A9857B}"/>
              </a:ext>
            </a:extLst>
          </p:cNvPr>
          <p:cNvSpPr/>
          <p:nvPr/>
        </p:nvSpPr>
        <p:spPr>
          <a:xfrm>
            <a:off x="4718926" y="4891076"/>
            <a:ext cx="1618268" cy="11439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cxnSp>
        <p:nvCxnSpPr>
          <p:cNvPr id="25" name="מחבר חץ ישר 24">
            <a:extLst>
              <a:ext uri="{FF2B5EF4-FFF2-40B4-BE49-F238E27FC236}">
                <a16:creationId xmlns:a16="http://schemas.microsoft.com/office/drawing/2014/main" id="{C805F023-2E34-48A0-A7CD-4A6741E103A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275937" y="5463066"/>
            <a:ext cx="14429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מחבר חץ ישר 26">
            <a:extLst>
              <a:ext uri="{FF2B5EF4-FFF2-40B4-BE49-F238E27FC236}">
                <a16:creationId xmlns:a16="http://schemas.microsoft.com/office/drawing/2014/main" id="{D56D33CC-AB34-47DF-AD58-B15A07B136C1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6337194" y="5463067"/>
            <a:ext cx="1482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תיבת טקסט 28">
                <a:extLst>
                  <a:ext uri="{FF2B5EF4-FFF2-40B4-BE49-F238E27FC236}">
                    <a16:creationId xmlns:a16="http://schemas.microsoft.com/office/drawing/2014/main" id="{3C36BF21-6DD8-484A-90FA-10C0EDF98206}"/>
                  </a:ext>
                </a:extLst>
              </p:cNvPr>
              <p:cNvSpPr txBox="1"/>
              <p:nvPr/>
            </p:nvSpPr>
            <p:spPr>
              <a:xfrm>
                <a:off x="1009815" y="1649691"/>
                <a:ext cx="7370857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Semantic Segmentation</a:t>
                </a:r>
                <a:r>
                  <a:rPr lang="en-US" dirty="0"/>
                  <a:t> is the task of classifying each pixel in an image with the corresponding class it belongs to.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As opposed to standard classification, the output of a semantic segmentation algorithm is not a single class label, but the probability for each of the classes, i.e. for each pixel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we get the vector: </a:t>
                </a:r>
              </a:p>
              <a:p>
                <a:pPr lvl="5"/>
                <a:endParaRPr lang="en-US" dirty="0"/>
              </a:p>
              <a:p>
                <a:pPr lvl="5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0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𝑐𝑙𝑎𝑠𝑠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𝑐𝑙𝑎𝑠𝑠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…)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תיבת טקסט 2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C36BF21-6DD8-484A-90FA-10C0EDF98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815" y="1649691"/>
                <a:ext cx="7370857" cy="2585323"/>
              </a:xfrm>
              <a:prstGeom prst="rect">
                <a:avLst/>
              </a:prstGeom>
              <a:blipFill rotWithShape="0">
                <a:blip r:embed="rId3"/>
                <a:stretch>
                  <a:fillRect l="-579" t="-1415" r="-414" b="-141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building, game, sign&#10;&#10;Description automatically generated">
            <a:extLst>
              <a:ext uri="{FF2B5EF4-FFF2-40B4-BE49-F238E27FC236}">
                <a16:creationId xmlns:a16="http://schemas.microsoft.com/office/drawing/2014/main" id="{699E0420-A8FF-4307-934C-2331C85AC5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764" y="0"/>
            <a:ext cx="2545880" cy="225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40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66713-DEEC-4063-A80B-75AE071F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Algorithms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extensive literature review was performed</a:t>
            </a:r>
          </a:p>
          <a:p>
            <a:r>
              <a:rPr lang="en-US" dirty="0"/>
              <a:t>Two different semantic segmentation algorithms were found to be adequate to solve the  fitness problem, due to their relative high performance and low runtime:</a:t>
            </a:r>
          </a:p>
          <a:p>
            <a:pPr lvl="1"/>
            <a:r>
              <a:rPr lang="en-US" sz="1800" dirty="0"/>
              <a:t>Bilateral Segmentation Network for Real-time Semantic Segmentation</a:t>
            </a:r>
          </a:p>
          <a:p>
            <a:pPr lvl="1"/>
            <a:r>
              <a:rPr lang="en-US" sz="1800" dirty="0"/>
              <a:t>Fast Semantic Segmentation Network</a:t>
            </a:r>
          </a:p>
          <a:p>
            <a:r>
              <a:rPr lang="en-US" sz="2000" dirty="0"/>
              <a:t>These two algorithms are briefly reviewed next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664864180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B2A2FB7EEB2A419FAD3D1D5B004AA6" ma:contentTypeVersion="11" ma:contentTypeDescription="Create a new document." ma:contentTypeScope="" ma:versionID="93e1aef391038006f4b1e71c4dfa4862">
  <xsd:schema xmlns:xsd="http://www.w3.org/2001/XMLSchema" xmlns:xs="http://www.w3.org/2001/XMLSchema" xmlns:p="http://schemas.microsoft.com/office/2006/metadata/properties" xmlns:ns2="0b9959a2-826b-4c9a-9811-e99ead9e1bee" xmlns:ns3="c87072f0-b6c2-4b4a-b0b0-b9205f6df090" targetNamespace="http://schemas.microsoft.com/office/2006/metadata/properties" ma:root="true" ma:fieldsID="a88fa0627b2cde03660dbfb474f27476" ns2:_="" ns3:_="">
    <xsd:import namespace="0b9959a2-826b-4c9a-9811-e99ead9e1bee"/>
    <xsd:import namespace="c87072f0-b6c2-4b4a-b0b0-b9205f6df09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9959a2-826b-4c9a-9811-e99ead9e1b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7072f0-b6c2-4b4a-b0b0-b9205f6df09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61686AB-93CD-44AB-8016-CD61B7E683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b9959a2-826b-4c9a-9811-e99ead9e1bee"/>
    <ds:schemaRef ds:uri="c87072f0-b6c2-4b4a-b0b0-b9205f6df09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A0D050E-D92C-4E57-BAE8-785824DEB82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01D5A5F-8271-4A7F-A5F5-9E0240AB86A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1302</Words>
  <Application>Microsoft Office PowerPoint</Application>
  <PresentationFormat>Widescreen</PresentationFormat>
  <Paragraphs>201</Paragraphs>
  <Slides>24</Slides>
  <Notes>4</Notes>
  <HiddenSlides>1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Cambria Math</vt:lpstr>
      <vt:lpstr>Century Schoolbook</vt:lpstr>
      <vt:lpstr>Copperplate Gothic Bold</vt:lpstr>
      <vt:lpstr>Wingdings</vt:lpstr>
      <vt:lpstr>Wingdings 2</vt:lpstr>
      <vt:lpstr>View</vt:lpstr>
      <vt:lpstr>The Oracle  Determining Fitness-For-Landing Probabilities</vt:lpstr>
      <vt:lpstr>Overview: Autonomous Landing Project Objectives</vt:lpstr>
      <vt:lpstr>The Oracle within the system </vt:lpstr>
      <vt:lpstr>PowerPoint Presentation</vt:lpstr>
      <vt:lpstr>Oracle Objective</vt:lpstr>
      <vt:lpstr>Landing Site Fitness as a Classification Problem</vt:lpstr>
      <vt:lpstr>PowerPoint Presentation</vt:lpstr>
      <vt:lpstr>Semantic Segmentation</vt:lpstr>
      <vt:lpstr>Selected Algorithms </vt:lpstr>
      <vt:lpstr>BiSeNet: Bilateral Segmentation Network for Real-time Semantic Segmentation</vt:lpstr>
      <vt:lpstr>Fast-SCNN: Fast Semantic Segmentation Network</vt:lpstr>
      <vt:lpstr>Reduction Function</vt:lpstr>
      <vt:lpstr>Reduction Function</vt:lpstr>
      <vt:lpstr>Reduction Function</vt:lpstr>
      <vt:lpstr>PowerPoint Presentation</vt:lpstr>
      <vt:lpstr>Experiments &amp; Results</vt:lpstr>
      <vt:lpstr>Experiment Setting:</vt:lpstr>
      <vt:lpstr>Semantic Segmentation Correctness:</vt:lpstr>
      <vt:lpstr>PowerPoint Presentation</vt:lpstr>
      <vt:lpstr>Runtime Speeds (in m.s.):</vt:lpstr>
      <vt:lpstr>Integration</vt:lpstr>
      <vt:lpstr>PowerPoint Presentation</vt:lpstr>
      <vt:lpstr>Conclusions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Oracle  Determining Fitness-For-Landing Probabilities</dc:title>
  <dc:creator>Shai Guendelman</dc:creator>
  <cp:lastModifiedBy>Shai Guendelman</cp:lastModifiedBy>
  <cp:revision>5</cp:revision>
  <dcterms:created xsi:type="dcterms:W3CDTF">2020-09-14T17:13:31Z</dcterms:created>
  <dcterms:modified xsi:type="dcterms:W3CDTF">2020-09-14T17:42:40Z</dcterms:modified>
</cp:coreProperties>
</file>